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6" r:id="rId1"/>
  </p:sldMasterIdLst>
  <p:notesMasterIdLst>
    <p:notesMasterId r:id="rId28"/>
  </p:notesMasterIdLst>
  <p:sldIdLst>
    <p:sldId id="271" r:id="rId2"/>
    <p:sldId id="461" r:id="rId3"/>
    <p:sldId id="452" r:id="rId4"/>
    <p:sldId id="462" r:id="rId5"/>
    <p:sldId id="277" r:id="rId6"/>
    <p:sldId id="460" r:id="rId7"/>
    <p:sldId id="458" r:id="rId8"/>
    <p:sldId id="266" r:id="rId9"/>
    <p:sldId id="267" r:id="rId10"/>
    <p:sldId id="465" r:id="rId11"/>
    <p:sldId id="257" r:id="rId12"/>
    <p:sldId id="469" r:id="rId13"/>
    <p:sldId id="464" r:id="rId14"/>
    <p:sldId id="467" r:id="rId15"/>
    <p:sldId id="473" r:id="rId16"/>
    <p:sldId id="259" r:id="rId17"/>
    <p:sldId id="474" r:id="rId18"/>
    <p:sldId id="260" r:id="rId19"/>
    <p:sldId id="475" r:id="rId20"/>
    <p:sldId id="466" r:id="rId21"/>
    <p:sldId id="471" r:id="rId22"/>
    <p:sldId id="472" r:id="rId23"/>
    <p:sldId id="476" r:id="rId24"/>
    <p:sldId id="459" r:id="rId25"/>
    <p:sldId id="270" r:id="rId26"/>
    <p:sldId id="463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A4E66"/>
    <a:srgbClr val="FFFDFE"/>
    <a:srgbClr val="C2B824"/>
    <a:srgbClr val="D3E6D5"/>
    <a:srgbClr val="FADEC4"/>
    <a:srgbClr val="F6EDCE"/>
    <a:srgbClr val="FC6D46"/>
    <a:srgbClr val="7A3456"/>
    <a:srgbClr val="1E1F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328"/>
    <p:restoredTop sz="94023"/>
  </p:normalViewPr>
  <p:slideViewPr>
    <p:cSldViewPr snapToGrid="0">
      <p:cViewPr varScale="1">
        <p:scale>
          <a:sx n="104" d="100"/>
          <a:sy n="104" d="100"/>
        </p:scale>
        <p:origin x="240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4832201-6623-44AA-9447-17506E898F4F}" type="doc">
      <dgm:prSet loTypeId="urn:microsoft.com/office/officeart/2005/8/layout/process4" loCatId="process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FB975454-DCFE-4626-940A-610D685AD3C0}">
      <dgm:prSet/>
      <dgm:spPr>
        <a:solidFill>
          <a:srgbClr val="1A4E66"/>
        </a:solidFill>
      </dgm:spPr>
      <dgm:t>
        <a:bodyPr/>
        <a:lstStyle/>
        <a:p>
          <a:r>
            <a:rPr lang="en-US" dirty="0">
              <a:latin typeface="Avenir Book" panose="02000503020000020003" pitchFamily="2" charset="0"/>
            </a:rPr>
            <a:t>Common Definitional Components of Maladaptive Exercise: </a:t>
          </a:r>
        </a:p>
      </dgm:t>
    </dgm:pt>
    <dgm:pt modelId="{A223664A-EE9E-4D5D-8EB7-A34BB83A18CE}" type="parTrans" cxnId="{2875A07D-79F5-423E-BCD1-BA94F96D2490}">
      <dgm:prSet/>
      <dgm:spPr/>
      <dgm:t>
        <a:bodyPr/>
        <a:lstStyle/>
        <a:p>
          <a:endParaRPr lang="en-US"/>
        </a:p>
      </dgm:t>
    </dgm:pt>
    <dgm:pt modelId="{B72D096D-A749-4774-A38B-AEF4AA7C4F26}" type="sibTrans" cxnId="{2875A07D-79F5-423E-BCD1-BA94F96D2490}">
      <dgm:prSet/>
      <dgm:spPr/>
      <dgm:t>
        <a:bodyPr/>
        <a:lstStyle/>
        <a:p>
          <a:endParaRPr lang="en-US"/>
        </a:p>
      </dgm:t>
    </dgm:pt>
    <dgm:pt modelId="{2F24926C-14ED-41E9-8D4A-79307EC6A22F}">
      <dgm:prSet/>
      <dgm:spPr/>
      <dgm:t>
        <a:bodyPr/>
        <a:lstStyle/>
        <a:p>
          <a:r>
            <a:rPr lang="en-GB">
              <a:latin typeface="Avenir Book" panose="02000503020000020003" pitchFamily="2" charset="0"/>
            </a:rPr>
            <a:t>Feeling ‘driven’ to preform exercise</a:t>
          </a:r>
          <a:r>
            <a:rPr lang="en-US">
              <a:latin typeface="Avenir Book" panose="02000503020000020003" pitchFamily="2" charset="0"/>
            </a:rPr>
            <a:t> </a:t>
          </a:r>
        </a:p>
      </dgm:t>
    </dgm:pt>
    <dgm:pt modelId="{C6BD79AD-ED2A-4BAC-8B29-FF348E875D34}" type="parTrans" cxnId="{028FEEFC-89AC-4537-A426-F971C66BE021}">
      <dgm:prSet/>
      <dgm:spPr/>
      <dgm:t>
        <a:bodyPr/>
        <a:lstStyle/>
        <a:p>
          <a:endParaRPr lang="en-US"/>
        </a:p>
      </dgm:t>
    </dgm:pt>
    <dgm:pt modelId="{FD8F5E7A-07AD-4387-B562-1B679EA0D26A}" type="sibTrans" cxnId="{028FEEFC-89AC-4537-A426-F971C66BE021}">
      <dgm:prSet/>
      <dgm:spPr/>
      <dgm:t>
        <a:bodyPr/>
        <a:lstStyle/>
        <a:p>
          <a:endParaRPr lang="en-US"/>
        </a:p>
      </dgm:t>
    </dgm:pt>
    <dgm:pt modelId="{79F77184-0123-43D2-B8A6-BC365A05B4DF}">
      <dgm:prSet/>
      <dgm:spPr/>
      <dgm:t>
        <a:bodyPr/>
        <a:lstStyle/>
        <a:p>
          <a:r>
            <a:rPr lang="en-GB">
              <a:latin typeface="Avenir Book" panose="02000503020000020003" pitchFamily="2" charset="0"/>
            </a:rPr>
            <a:t>Having exercise obsessions</a:t>
          </a:r>
          <a:r>
            <a:rPr lang="en-US">
              <a:latin typeface="Avenir Book" panose="02000503020000020003" pitchFamily="2" charset="0"/>
            </a:rPr>
            <a:t> </a:t>
          </a:r>
        </a:p>
      </dgm:t>
    </dgm:pt>
    <dgm:pt modelId="{D68A9EF7-CAAA-44FB-A124-EF3ECCA5B893}" type="parTrans" cxnId="{FE67E740-6141-4428-A53D-1B604B5F131D}">
      <dgm:prSet/>
      <dgm:spPr/>
      <dgm:t>
        <a:bodyPr/>
        <a:lstStyle/>
        <a:p>
          <a:endParaRPr lang="en-US"/>
        </a:p>
      </dgm:t>
    </dgm:pt>
    <dgm:pt modelId="{394DC25F-CB4E-462B-BED2-104BC69CD6F8}" type="sibTrans" cxnId="{FE67E740-6141-4428-A53D-1B604B5F131D}">
      <dgm:prSet/>
      <dgm:spPr/>
      <dgm:t>
        <a:bodyPr/>
        <a:lstStyle/>
        <a:p>
          <a:endParaRPr lang="en-US"/>
        </a:p>
      </dgm:t>
    </dgm:pt>
    <dgm:pt modelId="{0B07C389-C573-431C-80F8-00727ACBA034}">
      <dgm:prSet/>
      <dgm:spPr/>
      <dgm:t>
        <a:bodyPr/>
        <a:lstStyle/>
        <a:p>
          <a:r>
            <a:rPr lang="en-GB" dirty="0">
              <a:latin typeface="Avenir Book" panose="02000503020000020003" pitchFamily="2" charset="0"/>
            </a:rPr>
            <a:t>Exercising to reduce distress (e.g. guilt, anxiety)</a:t>
          </a:r>
          <a:r>
            <a:rPr lang="en-US" dirty="0">
              <a:latin typeface="Avenir Book" panose="02000503020000020003" pitchFamily="2" charset="0"/>
            </a:rPr>
            <a:t> </a:t>
          </a:r>
        </a:p>
      </dgm:t>
    </dgm:pt>
    <dgm:pt modelId="{33EA759E-E59C-4B3E-A411-8DA8BC131273}" type="parTrans" cxnId="{D57F5812-607B-42CB-AEA3-88AFE4F4DB92}">
      <dgm:prSet/>
      <dgm:spPr/>
      <dgm:t>
        <a:bodyPr/>
        <a:lstStyle/>
        <a:p>
          <a:endParaRPr lang="en-US"/>
        </a:p>
      </dgm:t>
    </dgm:pt>
    <dgm:pt modelId="{2638015C-5252-4A2D-98DC-B95E44131921}" type="sibTrans" cxnId="{D57F5812-607B-42CB-AEA3-88AFE4F4DB92}">
      <dgm:prSet/>
      <dgm:spPr/>
      <dgm:t>
        <a:bodyPr/>
        <a:lstStyle/>
        <a:p>
          <a:endParaRPr lang="en-US"/>
        </a:p>
      </dgm:t>
    </dgm:pt>
    <dgm:pt modelId="{3BCFD461-41E8-4110-87F3-BB92C3009BD7}">
      <dgm:prSet/>
      <dgm:spPr/>
      <dgm:t>
        <a:bodyPr/>
        <a:lstStyle/>
        <a:p>
          <a:r>
            <a:rPr lang="en-US">
              <a:latin typeface="Avenir Book" panose="02000503020000020003" pitchFamily="2" charset="0"/>
            </a:rPr>
            <a:t>Exercising to prevent weight gain</a:t>
          </a:r>
        </a:p>
      </dgm:t>
    </dgm:pt>
    <dgm:pt modelId="{0E207E88-B9D1-4954-A073-5C67DF55AE5E}" type="parTrans" cxnId="{4692DE36-818D-4967-9FFE-27737F65D96C}">
      <dgm:prSet/>
      <dgm:spPr/>
      <dgm:t>
        <a:bodyPr/>
        <a:lstStyle/>
        <a:p>
          <a:endParaRPr lang="en-US"/>
        </a:p>
      </dgm:t>
    </dgm:pt>
    <dgm:pt modelId="{F16F2BCD-25D7-4E24-B6C4-8BF286CD9A83}" type="sibTrans" cxnId="{4692DE36-818D-4967-9FFE-27737F65D96C}">
      <dgm:prSet/>
      <dgm:spPr/>
      <dgm:t>
        <a:bodyPr/>
        <a:lstStyle/>
        <a:p>
          <a:endParaRPr lang="en-US"/>
        </a:p>
      </dgm:t>
    </dgm:pt>
    <dgm:pt modelId="{AA9E3515-C8A6-4D4C-B877-C290AED318E1}">
      <dgm:prSet/>
      <dgm:spPr/>
      <dgm:t>
        <a:bodyPr/>
        <a:lstStyle/>
        <a:p>
          <a:r>
            <a:rPr lang="en-US">
              <a:latin typeface="Avenir Book" panose="02000503020000020003" pitchFamily="2" charset="0"/>
            </a:rPr>
            <a:t>Exercise leading to functional impairment</a:t>
          </a:r>
        </a:p>
      </dgm:t>
    </dgm:pt>
    <dgm:pt modelId="{A6BD332B-02DC-40F6-B32B-F89278FD4370}" type="parTrans" cxnId="{C98C26AD-7FD2-4027-87C5-3B371FF48046}">
      <dgm:prSet/>
      <dgm:spPr/>
      <dgm:t>
        <a:bodyPr/>
        <a:lstStyle/>
        <a:p>
          <a:endParaRPr lang="en-US"/>
        </a:p>
      </dgm:t>
    </dgm:pt>
    <dgm:pt modelId="{8022ABB9-FF30-440E-B1C5-66663E6A9B0A}" type="sibTrans" cxnId="{C98C26AD-7FD2-4027-87C5-3B371FF48046}">
      <dgm:prSet/>
      <dgm:spPr/>
      <dgm:t>
        <a:bodyPr/>
        <a:lstStyle/>
        <a:p>
          <a:endParaRPr lang="en-US"/>
        </a:p>
      </dgm:t>
    </dgm:pt>
    <dgm:pt modelId="{59DACCCD-1847-4D41-BDF3-914336D05EE4}">
      <dgm:prSet/>
      <dgm:spPr>
        <a:solidFill>
          <a:srgbClr val="1A4E66"/>
        </a:solidFill>
      </dgm:spPr>
      <dgm:t>
        <a:bodyPr/>
        <a:lstStyle/>
        <a:p>
          <a:r>
            <a:rPr lang="en-GB" dirty="0">
              <a:latin typeface="Avenir Book" panose="02000503020000020003" pitchFamily="2" charset="0"/>
            </a:rPr>
            <a:t>It is unclear which </a:t>
          </a:r>
          <a:r>
            <a:rPr lang="en-GB" b="1" i="1" dirty="0">
              <a:latin typeface="Avenir Book" panose="02000503020000020003" pitchFamily="2" charset="0"/>
            </a:rPr>
            <a:t>features</a:t>
          </a:r>
          <a:r>
            <a:rPr lang="en-GB" dirty="0">
              <a:latin typeface="Avenir Book" panose="02000503020000020003" pitchFamily="2" charset="0"/>
            </a:rPr>
            <a:t> are most salient to the reinforcement of maladaptive exercise; Little is known about in the moment exercise experience</a:t>
          </a:r>
          <a:endParaRPr lang="en-US" dirty="0">
            <a:latin typeface="Avenir Book" panose="02000503020000020003" pitchFamily="2" charset="0"/>
          </a:endParaRPr>
        </a:p>
      </dgm:t>
    </dgm:pt>
    <dgm:pt modelId="{10A28495-AF16-4251-AF02-571EE36AEF2E}" type="parTrans" cxnId="{A52845EE-23FC-4EA5-952B-A864968E2BF0}">
      <dgm:prSet/>
      <dgm:spPr/>
      <dgm:t>
        <a:bodyPr/>
        <a:lstStyle/>
        <a:p>
          <a:endParaRPr lang="en-US"/>
        </a:p>
      </dgm:t>
    </dgm:pt>
    <dgm:pt modelId="{BDAE94F7-0AC7-4178-8ABB-BA804BD27B80}" type="sibTrans" cxnId="{A52845EE-23FC-4EA5-952B-A864968E2BF0}">
      <dgm:prSet/>
      <dgm:spPr/>
      <dgm:t>
        <a:bodyPr/>
        <a:lstStyle/>
        <a:p>
          <a:endParaRPr lang="en-US"/>
        </a:p>
      </dgm:t>
    </dgm:pt>
    <dgm:pt modelId="{7FB7788C-6BF6-EB4B-906B-25E71840E296}" type="pres">
      <dgm:prSet presAssocID="{74832201-6623-44AA-9447-17506E898F4F}" presName="Name0" presStyleCnt="0">
        <dgm:presLayoutVars>
          <dgm:dir/>
          <dgm:animLvl val="lvl"/>
          <dgm:resizeHandles val="exact"/>
        </dgm:presLayoutVars>
      </dgm:prSet>
      <dgm:spPr/>
    </dgm:pt>
    <dgm:pt modelId="{F2A20BAD-4C33-1A46-A912-8C43E1F7CFF6}" type="pres">
      <dgm:prSet presAssocID="{59DACCCD-1847-4D41-BDF3-914336D05EE4}" presName="boxAndChildren" presStyleCnt="0"/>
      <dgm:spPr/>
    </dgm:pt>
    <dgm:pt modelId="{A3DBD04B-A87B-B242-AF25-577F86D8CA7E}" type="pres">
      <dgm:prSet presAssocID="{59DACCCD-1847-4D41-BDF3-914336D05EE4}" presName="parentTextBox" presStyleLbl="node1" presStyleIdx="0" presStyleCnt="2"/>
      <dgm:spPr/>
    </dgm:pt>
    <dgm:pt modelId="{AFC7331E-F8FF-0A46-BEFE-CCE6BB344D94}" type="pres">
      <dgm:prSet presAssocID="{B72D096D-A749-4774-A38B-AEF4AA7C4F26}" presName="sp" presStyleCnt="0"/>
      <dgm:spPr/>
    </dgm:pt>
    <dgm:pt modelId="{3A0FB993-A7A0-BB47-9245-DE630C4E35D1}" type="pres">
      <dgm:prSet presAssocID="{FB975454-DCFE-4626-940A-610D685AD3C0}" presName="arrowAndChildren" presStyleCnt="0"/>
      <dgm:spPr/>
    </dgm:pt>
    <dgm:pt modelId="{F5A533AE-C8CA-134D-91B3-F0C0B264D4F7}" type="pres">
      <dgm:prSet presAssocID="{FB975454-DCFE-4626-940A-610D685AD3C0}" presName="parentTextArrow" presStyleLbl="node1" presStyleIdx="0" presStyleCnt="2"/>
      <dgm:spPr/>
    </dgm:pt>
    <dgm:pt modelId="{D2BF2DCB-31D6-5A4A-9DF8-2CCC2C0A663C}" type="pres">
      <dgm:prSet presAssocID="{FB975454-DCFE-4626-940A-610D685AD3C0}" presName="arrow" presStyleLbl="node1" presStyleIdx="1" presStyleCnt="2"/>
      <dgm:spPr/>
    </dgm:pt>
    <dgm:pt modelId="{96E59A46-17FA-9146-BC29-8BCC91A5BACC}" type="pres">
      <dgm:prSet presAssocID="{FB975454-DCFE-4626-940A-610D685AD3C0}" presName="descendantArrow" presStyleCnt="0"/>
      <dgm:spPr/>
    </dgm:pt>
    <dgm:pt modelId="{2DDEABAE-16A4-BB40-8750-3286D5BA1CB5}" type="pres">
      <dgm:prSet presAssocID="{2F24926C-14ED-41E9-8D4A-79307EC6A22F}" presName="childTextArrow" presStyleLbl="fgAccFollowNode1" presStyleIdx="0" presStyleCnt="5">
        <dgm:presLayoutVars>
          <dgm:bulletEnabled val="1"/>
        </dgm:presLayoutVars>
      </dgm:prSet>
      <dgm:spPr/>
    </dgm:pt>
    <dgm:pt modelId="{41B61DFD-23CC-0F44-8D89-4E8E87A414A5}" type="pres">
      <dgm:prSet presAssocID="{79F77184-0123-43D2-B8A6-BC365A05B4DF}" presName="childTextArrow" presStyleLbl="fgAccFollowNode1" presStyleIdx="1" presStyleCnt="5">
        <dgm:presLayoutVars>
          <dgm:bulletEnabled val="1"/>
        </dgm:presLayoutVars>
      </dgm:prSet>
      <dgm:spPr/>
    </dgm:pt>
    <dgm:pt modelId="{784641BB-ECF4-A24F-AF59-D3AF6B77F73F}" type="pres">
      <dgm:prSet presAssocID="{0B07C389-C573-431C-80F8-00727ACBA034}" presName="childTextArrow" presStyleLbl="fgAccFollowNode1" presStyleIdx="2" presStyleCnt="5">
        <dgm:presLayoutVars>
          <dgm:bulletEnabled val="1"/>
        </dgm:presLayoutVars>
      </dgm:prSet>
      <dgm:spPr/>
    </dgm:pt>
    <dgm:pt modelId="{E1AC3F5A-0E84-DC4B-857B-8BFF89E97B71}" type="pres">
      <dgm:prSet presAssocID="{3BCFD461-41E8-4110-87F3-BB92C3009BD7}" presName="childTextArrow" presStyleLbl="fgAccFollowNode1" presStyleIdx="3" presStyleCnt="5">
        <dgm:presLayoutVars>
          <dgm:bulletEnabled val="1"/>
        </dgm:presLayoutVars>
      </dgm:prSet>
      <dgm:spPr/>
    </dgm:pt>
    <dgm:pt modelId="{B5B8BE7F-B24D-1940-83E2-9F74A1F9C5DA}" type="pres">
      <dgm:prSet presAssocID="{AA9E3515-C8A6-4D4C-B877-C290AED318E1}" presName="childTextArrow" presStyleLbl="fgAccFollowNode1" presStyleIdx="4" presStyleCnt="5">
        <dgm:presLayoutVars>
          <dgm:bulletEnabled val="1"/>
        </dgm:presLayoutVars>
      </dgm:prSet>
      <dgm:spPr/>
    </dgm:pt>
  </dgm:ptLst>
  <dgm:cxnLst>
    <dgm:cxn modelId="{D57F5812-607B-42CB-AEA3-88AFE4F4DB92}" srcId="{FB975454-DCFE-4626-940A-610D685AD3C0}" destId="{0B07C389-C573-431C-80F8-00727ACBA034}" srcOrd="2" destOrd="0" parTransId="{33EA759E-E59C-4B3E-A411-8DA8BC131273}" sibTransId="{2638015C-5252-4A2D-98DC-B95E44131921}"/>
    <dgm:cxn modelId="{BB41BD1F-C9DB-DC46-A023-A3E82F7229CA}" type="presOf" srcId="{2F24926C-14ED-41E9-8D4A-79307EC6A22F}" destId="{2DDEABAE-16A4-BB40-8750-3286D5BA1CB5}" srcOrd="0" destOrd="0" presId="urn:microsoft.com/office/officeart/2005/8/layout/process4"/>
    <dgm:cxn modelId="{4692DE36-818D-4967-9FFE-27737F65D96C}" srcId="{FB975454-DCFE-4626-940A-610D685AD3C0}" destId="{3BCFD461-41E8-4110-87F3-BB92C3009BD7}" srcOrd="3" destOrd="0" parTransId="{0E207E88-B9D1-4954-A073-5C67DF55AE5E}" sibTransId="{F16F2BCD-25D7-4E24-B6C4-8BF286CD9A83}"/>
    <dgm:cxn modelId="{CDA5213C-EACF-CD4A-98FC-415A7972AE19}" type="presOf" srcId="{3BCFD461-41E8-4110-87F3-BB92C3009BD7}" destId="{E1AC3F5A-0E84-DC4B-857B-8BFF89E97B71}" srcOrd="0" destOrd="0" presId="urn:microsoft.com/office/officeart/2005/8/layout/process4"/>
    <dgm:cxn modelId="{FE67E740-6141-4428-A53D-1B604B5F131D}" srcId="{FB975454-DCFE-4626-940A-610D685AD3C0}" destId="{79F77184-0123-43D2-B8A6-BC365A05B4DF}" srcOrd="1" destOrd="0" parTransId="{D68A9EF7-CAAA-44FB-A124-EF3ECCA5B893}" sibTransId="{394DC25F-CB4E-462B-BED2-104BC69CD6F8}"/>
    <dgm:cxn modelId="{8F938347-6646-1E4C-9662-E61B9AD5E72A}" type="presOf" srcId="{0B07C389-C573-431C-80F8-00727ACBA034}" destId="{784641BB-ECF4-A24F-AF59-D3AF6B77F73F}" srcOrd="0" destOrd="0" presId="urn:microsoft.com/office/officeart/2005/8/layout/process4"/>
    <dgm:cxn modelId="{20EB726B-FF90-5545-A81E-EE742E4204EB}" type="presOf" srcId="{FB975454-DCFE-4626-940A-610D685AD3C0}" destId="{D2BF2DCB-31D6-5A4A-9DF8-2CCC2C0A663C}" srcOrd="1" destOrd="0" presId="urn:microsoft.com/office/officeart/2005/8/layout/process4"/>
    <dgm:cxn modelId="{2875A07D-79F5-423E-BCD1-BA94F96D2490}" srcId="{74832201-6623-44AA-9447-17506E898F4F}" destId="{FB975454-DCFE-4626-940A-610D685AD3C0}" srcOrd="0" destOrd="0" parTransId="{A223664A-EE9E-4D5D-8EB7-A34BB83A18CE}" sibTransId="{B72D096D-A749-4774-A38B-AEF4AA7C4F26}"/>
    <dgm:cxn modelId="{C18AD99E-14C3-AB47-AE86-115A7C60B2BD}" type="presOf" srcId="{FB975454-DCFE-4626-940A-610D685AD3C0}" destId="{F5A533AE-C8CA-134D-91B3-F0C0B264D4F7}" srcOrd="0" destOrd="0" presId="urn:microsoft.com/office/officeart/2005/8/layout/process4"/>
    <dgm:cxn modelId="{9CF53BA9-E646-034F-85F4-F66DA26E2821}" type="presOf" srcId="{79F77184-0123-43D2-B8A6-BC365A05B4DF}" destId="{41B61DFD-23CC-0F44-8D89-4E8E87A414A5}" srcOrd="0" destOrd="0" presId="urn:microsoft.com/office/officeart/2005/8/layout/process4"/>
    <dgm:cxn modelId="{C98C26AD-7FD2-4027-87C5-3B371FF48046}" srcId="{FB975454-DCFE-4626-940A-610D685AD3C0}" destId="{AA9E3515-C8A6-4D4C-B877-C290AED318E1}" srcOrd="4" destOrd="0" parTransId="{A6BD332B-02DC-40F6-B32B-F89278FD4370}" sibTransId="{8022ABB9-FF30-440E-B1C5-66663E6A9B0A}"/>
    <dgm:cxn modelId="{B9AE2BB1-1945-834D-80A3-E1592EA11408}" type="presOf" srcId="{74832201-6623-44AA-9447-17506E898F4F}" destId="{7FB7788C-6BF6-EB4B-906B-25E71840E296}" srcOrd="0" destOrd="0" presId="urn:microsoft.com/office/officeart/2005/8/layout/process4"/>
    <dgm:cxn modelId="{C376ABE9-D42D-A046-95B6-CD4E9D17C26A}" type="presOf" srcId="{59DACCCD-1847-4D41-BDF3-914336D05EE4}" destId="{A3DBD04B-A87B-B242-AF25-577F86D8CA7E}" srcOrd="0" destOrd="0" presId="urn:microsoft.com/office/officeart/2005/8/layout/process4"/>
    <dgm:cxn modelId="{B389D6E9-9CD5-EA45-9058-9FFE832FFB5E}" type="presOf" srcId="{AA9E3515-C8A6-4D4C-B877-C290AED318E1}" destId="{B5B8BE7F-B24D-1940-83E2-9F74A1F9C5DA}" srcOrd="0" destOrd="0" presId="urn:microsoft.com/office/officeart/2005/8/layout/process4"/>
    <dgm:cxn modelId="{A52845EE-23FC-4EA5-952B-A864968E2BF0}" srcId="{74832201-6623-44AA-9447-17506E898F4F}" destId="{59DACCCD-1847-4D41-BDF3-914336D05EE4}" srcOrd="1" destOrd="0" parTransId="{10A28495-AF16-4251-AF02-571EE36AEF2E}" sibTransId="{BDAE94F7-0AC7-4178-8ABB-BA804BD27B80}"/>
    <dgm:cxn modelId="{028FEEFC-89AC-4537-A426-F971C66BE021}" srcId="{FB975454-DCFE-4626-940A-610D685AD3C0}" destId="{2F24926C-14ED-41E9-8D4A-79307EC6A22F}" srcOrd="0" destOrd="0" parTransId="{C6BD79AD-ED2A-4BAC-8B29-FF348E875D34}" sibTransId="{FD8F5E7A-07AD-4387-B562-1B679EA0D26A}"/>
    <dgm:cxn modelId="{D79C6801-44B0-0049-806B-605A1BFA731B}" type="presParOf" srcId="{7FB7788C-6BF6-EB4B-906B-25E71840E296}" destId="{F2A20BAD-4C33-1A46-A912-8C43E1F7CFF6}" srcOrd="0" destOrd="0" presId="urn:microsoft.com/office/officeart/2005/8/layout/process4"/>
    <dgm:cxn modelId="{C4CCB371-E4B3-9D46-BDED-3FD67AE0FD5D}" type="presParOf" srcId="{F2A20BAD-4C33-1A46-A912-8C43E1F7CFF6}" destId="{A3DBD04B-A87B-B242-AF25-577F86D8CA7E}" srcOrd="0" destOrd="0" presId="urn:microsoft.com/office/officeart/2005/8/layout/process4"/>
    <dgm:cxn modelId="{01F84B33-56C9-4B4B-98E5-779AF3D4EDE7}" type="presParOf" srcId="{7FB7788C-6BF6-EB4B-906B-25E71840E296}" destId="{AFC7331E-F8FF-0A46-BEFE-CCE6BB344D94}" srcOrd="1" destOrd="0" presId="urn:microsoft.com/office/officeart/2005/8/layout/process4"/>
    <dgm:cxn modelId="{9D40A7C7-7F8E-5F48-AB9E-AAA62886981A}" type="presParOf" srcId="{7FB7788C-6BF6-EB4B-906B-25E71840E296}" destId="{3A0FB993-A7A0-BB47-9245-DE630C4E35D1}" srcOrd="2" destOrd="0" presId="urn:microsoft.com/office/officeart/2005/8/layout/process4"/>
    <dgm:cxn modelId="{540A77E0-8F62-AC4A-A7A1-2792CF5C1B97}" type="presParOf" srcId="{3A0FB993-A7A0-BB47-9245-DE630C4E35D1}" destId="{F5A533AE-C8CA-134D-91B3-F0C0B264D4F7}" srcOrd="0" destOrd="0" presId="urn:microsoft.com/office/officeart/2005/8/layout/process4"/>
    <dgm:cxn modelId="{79244853-B249-2241-AD65-3A7E6A3BC610}" type="presParOf" srcId="{3A0FB993-A7A0-BB47-9245-DE630C4E35D1}" destId="{D2BF2DCB-31D6-5A4A-9DF8-2CCC2C0A663C}" srcOrd="1" destOrd="0" presId="urn:microsoft.com/office/officeart/2005/8/layout/process4"/>
    <dgm:cxn modelId="{8C2C56B3-0F88-E34A-8A47-0C6F3FA97524}" type="presParOf" srcId="{3A0FB993-A7A0-BB47-9245-DE630C4E35D1}" destId="{96E59A46-17FA-9146-BC29-8BCC91A5BACC}" srcOrd="2" destOrd="0" presId="urn:microsoft.com/office/officeart/2005/8/layout/process4"/>
    <dgm:cxn modelId="{E43BE2F5-C8F0-DF44-96B9-D42BC8ED237F}" type="presParOf" srcId="{96E59A46-17FA-9146-BC29-8BCC91A5BACC}" destId="{2DDEABAE-16A4-BB40-8750-3286D5BA1CB5}" srcOrd="0" destOrd="0" presId="urn:microsoft.com/office/officeart/2005/8/layout/process4"/>
    <dgm:cxn modelId="{7C542D05-FBC9-B447-92EB-5EF650A0B970}" type="presParOf" srcId="{96E59A46-17FA-9146-BC29-8BCC91A5BACC}" destId="{41B61DFD-23CC-0F44-8D89-4E8E87A414A5}" srcOrd="1" destOrd="0" presId="urn:microsoft.com/office/officeart/2005/8/layout/process4"/>
    <dgm:cxn modelId="{86A9582E-6CD3-E44A-A0C3-78069B6DB8CD}" type="presParOf" srcId="{96E59A46-17FA-9146-BC29-8BCC91A5BACC}" destId="{784641BB-ECF4-A24F-AF59-D3AF6B77F73F}" srcOrd="2" destOrd="0" presId="urn:microsoft.com/office/officeart/2005/8/layout/process4"/>
    <dgm:cxn modelId="{BDC996B2-FCFC-B145-9BDB-2643A85852C7}" type="presParOf" srcId="{96E59A46-17FA-9146-BC29-8BCC91A5BACC}" destId="{E1AC3F5A-0E84-DC4B-857B-8BFF89E97B71}" srcOrd="3" destOrd="0" presId="urn:microsoft.com/office/officeart/2005/8/layout/process4"/>
    <dgm:cxn modelId="{8ED5D5D4-9B2F-C345-B5BC-F33D1516418A}" type="presParOf" srcId="{96E59A46-17FA-9146-BC29-8BCC91A5BACC}" destId="{B5B8BE7F-B24D-1940-83E2-9F74A1F9C5DA}" srcOrd="4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DBD04B-A87B-B242-AF25-577F86D8CA7E}">
      <dsp:nvSpPr>
        <dsp:cNvPr id="0" name=""/>
        <dsp:cNvSpPr/>
      </dsp:nvSpPr>
      <dsp:spPr>
        <a:xfrm>
          <a:off x="0" y="2626990"/>
          <a:ext cx="10515600" cy="1723590"/>
        </a:xfrm>
        <a:prstGeom prst="rect">
          <a:avLst/>
        </a:prstGeom>
        <a:solidFill>
          <a:srgbClr val="1A4E66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>
              <a:latin typeface="Avenir Book" panose="02000503020000020003" pitchFamily="2" charset="0"/>
            </a:rPr>
            <a:t>It is unclear which </a:t>
          </a:r>
          <a:r>
            <a:rPr lang="en-GB" sz="2800" b="1" i="1" kern="1200" dirty="0">
              <a:latin typeface="Avenir Book" panose="02000503020000020003" pitchFamily="2" charset="0"/>
            </a:rPr>
            <a:t>features</a:t>
          </a:r>
          <a:r>
            <a:rPr lang="en-GB" sz="2800" kern="1200" dirty="0">
              <a:latin typeface="Avenir Book" panose="02000503020000020003" pitchFamily="2" charset="0"/>
            </a:rPr>
            <a:t> are most salient to the reinforcement of maladaptive exercise; Little is known about in the moment exercise experience</a:t>
          </a:r>
          <a:endParaRPr lang="en-US" sz="2800" kern="1200" dirty="0">
            <a:latin typeface="Avenir Book" panose="02000503020000020003" pitchFamily="2" charset="0"/>
          </a:endParaRPr>
        </a:p>
      </dsp:txBody>
      <dsp:txXfrm>
        <a:off x="0" y="2626990"/>
        <a:ext cx="10515600" cy="1723590"/>
      </dsp:txXfrm>
    </dsp:sp>
    <dsp:sp modelId="{D2BF2DCB-31D6-5A4A-9DF8-2CCC2C0A663C}">
      <dsp:nvSpPr>
        <dsp:cNvPr id="0" name=""/>
        <dsp:cNvSpPr/>
      </dsp:nvSpPr>
      <dsp:spPr>
        <a:xfrm rot="10800000">
          <a:off x="0" y="1962"/>
          <a:ext cx="10515600" cy="2650882"/>
        </a:xfrm>
        <a:prstGeom prst="upArrowCallout">
          <a:avLst/>
        </a:prstGeom>
        <a:solidFill>
          <a:srgbClr val="1A4E66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latin typeface="Avenir Book" panose="02000503020000020003" pitchFamily="2" charset="0"/>
            </a:rPr>
            <a:t>Common Definitional Components of Maladaptive Exercise: </a:t>
          </a:r>
        </a:p>
      </dsp:txBody>
      <dsp:txXfrm rot="-10800000">
        <a:off x="0" y="1962"/>
        <a:ext cx="10515600" cy="930459"/>
      </dsp:txXfrm>
    </dsp:sp>
    <dsp:sp modelId="{2DDEABAE-16A4-BB40-8750-3286D5BA1CB5}">
      <dsp:nvSpPr>
        <dsp:cNvPr id="0" name=""/>
        <dsp:cNvSpPr/>
      </dsp:nvSpPr>
      <dsp:spPr>
        <a:xfrm>
          <a:off x="1283" y="932422"/>
          <a:ext cx="2102606" cy="792613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9050" rIns="10668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>
              <a:latin typeface="Avenir Book" panose="02000503020000020003" pitchFamily="2" charset="0"/>
            </a:rPr>
            <a:t>Feeling ‘driven’ to preform exercise</a:t>
          </a:r>
          <a:r>
            <a:rPr lang="en-US" sz="1500" kern="1200">
              <a:latin typeface="Avenir Book" panose="02000503020000020003" pitchFamily="2" charset="0"/>
            </a:rPr>
            <a:t> </a:t>
          </a:r>
        </a:p>
      </dsp:txBody>
      <dsp:txXfrm>
        <a:off x="1283" y="932422"/>
        <a:ext cx="2102606" cy="792613"/>
      </dsp:txXfrm>
    </dsp:sp>
    <dsp:sp modelId="{41B61DFD-23CC-0F44-8D89-4E8E87A414A5}">
      <dsp:nvSpPr>
        <dsp:cNvPr id="0" name=""/>
        <dsp:cNvSpPr/>
      </dsp:nvSpPr>
      <dsp:spPr>
        <a:xfrm>
          <a:off x="2103890" y="932422"/>
          <a:ext cx="2102606" cy="792613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9050" rIns="10668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>
              <a:latin typeface="Avenir Book" panose="02000503020000020003" pitchFamily="2" charset="0"/>
            </a:rPr>
            <a:t>Having exercise obsessions</a:t>
          </a:r>
          <a:r>
            <a:rPr lang="en-US" sz="1500" kern="1200">
              <a:latin typeface="Avenir Book" panose="02000503020000020003" pitchFamily="2" charset="0"/>
            </a:rPr>
            <a:t> </a:t>
          </a:r>
        </a:p>
      </dsp:txBody>
      <dsp:txXfrm>
        <a:off x="2103890" y="932422"/>
        <a:ext cx="2102606" cy="792613"/>
      </dsp:txXfrm>
    </dsp:sp>
    <dsp:sp modelId="{784641BB-ECF4-A24F-AF59-D3AF6B77F73F}">
      <dsp:nvSpPr>
        <dsp:cNvPr id="0" name=""/>
        <dsp:cNvSpPr/>
      </dsp:nvSpPr>
      <dsp:spPr>
        <a:xfrm>
          <a:off x="4206496" y="932422"/>
          <a:ext cx="2102606" cy="792613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9050" rIns="10668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>
              <a:latin typeface="Avenir Book" panose="02000503020000020003" pitchFamily="2" charset="0"/>
            </a:rPr>
            <a:t>Exercising to reduce distress (e.g. guilt, anxiety)</a:t>
          </a:r>
          <a:r>
            <a:rPr lang="en-US" sz="1500" kern="1200" dirty="0">
              <a:latin typeface="Avenir Book" panose="02000503020000020003" pitchFamily="2" charset="0"/>
            </a:rPr>
            <a:t> </a:t>
          </a:r>
        </a:p>
      </dsp:txBody>
      <dsp:txXfrm>
        <a:off x="4206496" y="932422"/>
        <a:ext cx="2102606" cy="792613"/>
      </dsp:txXfrm>
    </dsp:sp>
    <dsp:sp modelId="{E1AC3F5A-0E84-DC4B-857B-8BFF89E97B71}">
      <dsp:nvSpPr>
        <dsp:cNvPr id="0" name=""/>
        <dsp:cNvSpPr/>
      </dsp:nvSpPr>
      <dsp:spPr>
        <a:xfrm>
          <a:off x="6309103" y="932422"/>
          <a:ext cx="2102606" cy="792613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9050" rIns="10668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>
              <a:latin typeface="Avenir Book" panose="02000503020000020003" pitchFamily="2" charset="0"/>
            </a:rPr>
            <a:t>Exercising to prevent weight gain</a:t>
          </a:r>
        </a:p>
      </dsp:txBody>
      <dsp:txXfrm>
        <a:off x="6309103" y="932422"/>
        <a:ext cx="2102606" cy="792613"/>
      </dsp:txXfrm>
    </dsp:sp>
    <dsp:sp modelId="{B5B8BE7F-B24D-1940-83E2-9F74A1F9C5DA}">
      <dsp:nvSpPr>
        <dsp:cNvPr id="0" name=""/>
        <dsp:cNvSpPr/>
      </dsp:nvSpPr>
      <dsp:spPr>
        <a:xfrm>
          <a:off x="8411709" y="932422"/>
          <a:ext cx="2102606" cy="792613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9050" rIns="10668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>
              <a:latin typeface="Avenir Book" panose="02000503020000020003" pitchFamily="2" charset="0"/>
            </a:rPr>
            <a:t>Exercise leading to functional impairment</a:t>
          </a:r>
        </a:p>
      </dsp:txBody>
      <dsp:txXfrm>
        <a:off x="8411709" y="932422"/>
        <a:ext cx="2102606" cy="79261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D3E626-E31B-A948-8EA9-21B31B46F6B7}" type="datetimeFigureOut">
              <a:rPr lang="en-US" smtClean="0"/>
              <a:t>9/6/23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82AD3A-15EE-8340-BD8A-2982256215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9996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Weak central coherence – perseveration on details/absence of big picture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E0D662-095B-3641-997D-733265BC803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2849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Acute exercise response</a:t>
            </a: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-Intro importance of exercise in EDs; significance; need to better understand for treatment how, how much, for whom. </a:t>
            </a: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-Not all individuals with EDs report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DEx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-Amount of exercise not as important as psychological relationship with Ex</a:t>
            </a: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-we want individuals with EDs to be able tot have more normative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relattionsihps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with ex</a:t>
            </a: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-two main mechanisms that may influence risk for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DEx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which I’ll talk about more on the next slide-threat and reward</a:t>
            </a:r>
          </a:p>
          <a:p>
            <a:pPr lvl="0"/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Day A</a:t>
            </a: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Progressive ratio task – 50, 100, 250, etc. for $3</a:t>
            </a: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“exercise reward task” – baseline reward responding</a:t>
            </a: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Markov – measure of reward response that requires model-based learning and PFC engagement</a:t>
            </a:r>
          </a:p>
          <a:p>
            <a:pPr lvl="0"/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 threat task – for many people getting to drink a milkshake is exciting, not necessarily for those with EDs, </a:t>
            </a: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would be a threatening experience</a:t>
            </a: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Engage threat-based systems</a:t>
            </a: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Remember back to my job talk – fear and anxiety are relevant for eating disorder risk and maintenance. And the core/central fear among EDs is fear of weight gain. </a:t>
            </a: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task is designed to specifically engage this fear of weight gain</a:t>
            </a: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Determine response to this disorder-relevant, threat-based engagement</a:t>
            </a: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Determine how effective exercise is in reducing self-reported negative affect and body image</a:t>
            </a:r>
          </a:p>
          <a:p>
            <a:pPr lvl="0"/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133124-3A56-6643-81E8-A34D0884B47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4674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82AD3A-15EE-8340-BD8A-29822562150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5430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82AD3A-15EE-8340-BD8A-29822562150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2738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82AD3A-15EE-8340-BD8A-29822562150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2934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4700EC-67C8-C88A-CCC3-2193404229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26CB05-7060-A6CB-03E6-C38E720CA8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182E5D-AE53-E3BA-2F15-6D590A2945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2AFC2-2417-DF49-8402-B9D75D5FD886}" type="datetimeFigureOut">
              <a:rPr lang="en-US" smtClean="0"/>
              <a:t>9/6/23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F468AE-93FE-3B42-145D-B2196B01CA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6C9670-ED48-FEF8-EF3C-661D7421F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D696D-80F4-1649-A214-242AAF027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1088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E2504C-7339-14C1-EA7A-0A93F4D651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E35BA22-677B-FE76-5DF9-5B8089A9C8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DF54A4-7300-03E8-40B5-D9ECB88AA5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2AFC2-2417-DF49-8402-B9D75D5FD886}" type="datetimeFigureOut">
              <a:rPr lang="en-US" smtClean="0"/>
              <a:t>9/6/23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7D7CDC-0992-A3D9-2457-0617A712B6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DE0F6B-6350-D6A1-511A-7D75E316C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D696D-80F4-1649-A214-242AAF027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4316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91BCDC2-3F5B-5098-0323-145D7E84C4F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E76CBF7-B58A-AC40-20A6-77673EE6DD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326D7C-5C34-2BF8-7118-A5BA9D7FF9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2AFC2-2417-DF49-8402-B9D75D5FD886}" type="datetimeFigureOut">
              <a:rPr lang="en-US" smtClean="0"/>
              <a:t>9/6/23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B2930C-B2FD-0265-EBFE-58D543C55F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F17B99-518C-42D6-F536-50621051E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D696D-80F4-1649-A214-242AAF027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1744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A1642-AFFA-72C3-C5F7-6383B68072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7D38B5-C45C-5667-2AEE-3A87D6ED10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929B5F-EBD3-6568-E2DC-2098C4B7C5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2AFC2-2417-DF49-8402-B9D75D5FD886}" type="datetimeFigureOut">
              <a:rPr lang="en-US" smtClean="0"/>
              <a:t>9/6/23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225ED7-8B52-00D1-54D2-19053C0F13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8A289A-2835-0BF9-5DF9-1CDBB5E6C6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D696D-80F4-1649-A214-242AAF027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7061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E3D46-B8B4-908C-B381-7CC87F78E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D3153A-01E4-D7AA-D51B-412C9CCCD3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CE2C8E-3A69-14A4-A115-FFF0530BB2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2AFC2-2417-DF49-8402-B9D75D5FD886}" type="datetimeFigureOut">
              <a:rPr lang="en-US" smtClean="0"/>
              <a:t>9/6/23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5F5CC3-371F-578F-CF4E-65DB8159F7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B4ABD0-6BA1-F617-0B96-17313C1FE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D696D-80F4-1649-A214-242AAF027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2314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B85476-A7A9-F5FB-1591-6BA29C524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B2DB59-A25F-2668-AF69-F51F789A55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7F8002-CDD1-FF0F-C28A-06CB5D6C54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B89CA6-AC2A-125C-5F20-31B23D894C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2AFC2-2417-DF49-8402-B9D75D5FD886}" type="datetimeFigureOut">
              <a:rPr lang="en-US" smtClean="0"/>
              <a:t>9/6/23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753AC8-D1AD-2C30-8AA8-67E38B466D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5EFDF3-7530-B647-4735-E89F7D254A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D696D-80F4-1649-A214-242AAF027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4280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07F1B-4B23-9F02-7E10-8103993302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95FAFF-DCC4-10DA-B730-5255AF581E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0CA15C-2F88-DE24-353E-769812DB14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66A9D3B-B4F3-8E48-A7BD-3D5C4A0621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A6BE479-1368-19FB-77EC-335F78EF30D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ACC63A-3F35-1740-7A53-6C8861B775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2AFC2-2417-DF49-8402-B9D75D5FD886}" type="datetimeFigureOut">
              <a:rPr lang="en-US" smtClean="0"/>
              <a:t>9/6/23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656908-57F1-36E0-E5BA-45E7B3ED65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B3B003A-0275-BE25-D7E9-8BE168122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D696D-80F4-1649-A214-242AAF027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5492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702923-D726-C56A-2D03-C72E1B0AC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2A76CF7-7FF3-DAA4-1612-4AB1FD8D3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2AFC2-2417-DF49-8402-B9D75D5FD886}" type="datetimeFigureOut">
              <a:rPr lang="en-US" smtClean="0"/>
              <a:t>9/6/23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FBFA7C-1212-40B5-A8DA-F8BB769894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09814A-B70C-16B7-0DB5-C85FA1C592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D696D-80F4-1649-A214-242AAF027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6739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C82C26D-FEC5-E523-3EFD-447692DC32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2AFC2-2417-DF49-8402-B9D75D5FD886}" type="datetimeFigureOut">
              <a:rPr lang="en-US" smtClean="0"/>
              <a:t>9/6/23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FA6D70B-6279-29BA-52F9-02708DE28E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737859-FA2D-AAED-7197-7E1134747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D696D-80F4-1649-A214-242AAF027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4455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8D66D3-2A75-6266-80D4-7B34C29CB3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CAEA3C-E9D8-1C33-E01A-6E7CA2C2E8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8B9624-2F4F-6F33-B761-1F92629548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D7DA6C-2E47-BF44-0C32-1CCE36C6A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2AFC2-2417-DF49-8402-B9D75D5FD886}" type="datetimeFigureOut">
              <a:rPr lang="en-US" smtClean="0"/>
              <a:t>9/6/23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EF760A-078D-689C-5FC8-A13FE925F4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ACD3EB-BF52-E446-637D-D63DBC60E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D696D-80F4-1649-A214-242AAF027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1830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2D39FB-557B-7F09-2DD5-3BCD543255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E966AED-FD31-A0C5-3E19-E9EACAAADC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B72C3F-E27E-6049-C63D-AF1F26A4DA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34A8D3-F045-270E-CA3E-3B26CA030B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2AFC2-2417-DF49-8402-B9D75D5FD886}" type="datetimeFigureOut">
              <a:rPr lang="en-US" smtClean="0"/>
              <a:t>9/6/23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E62D25-D518-7E91-3402-A98B27EF41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71B019-CDD6-D897-54E1-42F59825F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D696D-80F4-1649-A214-242AAF027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1606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C2B824">
                <a:alpha val="39122"/>
              </a:srgbClr>
            </a:gs>
            <a:gs pos="73000">
              <a:srgbClr val="FFFDFE"/>
            </a:gs>
            <a:gs pos="83000">
              <a:srgbClr val="FFFDFE"/>
            </a:gs>
            <a:gs pos="100000">
              <a:srgbClr val="FFFDFE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7E65C87-5656-C307-F670-0003C14DA8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53DA92-362C-631D-E816-DC76B710A2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F73A4D-FC03-B0F4-C087-B40CF35C62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32AFC2-2417-DF49-8402-B9D75D5FD886}" type="datetimeFigureOut">
              <a:rPr lang="en-US" smtClean="0"/>
              <a:t>9/6/23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E5F6B9-03A3-CA97-BC32-6A565D2E7B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EBB68C-EE10-171E-EB6B-13F34190F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AD696D-80F4-1649-A214-242AAF027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1210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12DCE-72C6-3682-0184-4B7E3F216D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073993"/>
            <a:ext cx="9144000" cy="2387600"/>
          </a:xfrm>
        </p:spPr>
        <p:txBody>
          <a:bodyPr>
            <a:noAutofit/>
          </a:bodyPr>
          <a:lstStyle/>
          <a:p>
            <a:r>
              <a:rPr lang="en-US" sz="5600" dirty="0">
                <a:solidFill>
                  <a:srgbClr val="1A4E66"/>
                </a:solidFill>
                <a:effectLst/>
                <a:latin typeface="Avenir Book" panose="02000503020000020003" pitchFamily="2" charset="0"/>
                <a:ea typeface="Times New Roman" panose="02020603050405020304" pitchFamily="18" charset="0"/>
                <a:cs typeface="Calibri" panose="020F0502020204030204" pitchFamily="34" charset="0"/>
              </a:rPr>
              <a:t>Understanding acute exercise response among girls and young women with and without eating disorders </a:t>
            </a:r>
            <a:br>
              <a:rPr lang="en-US" sz="5600" dirty="0">
                <a:solidFill>
                  <a:srgbClr val="1A4E66"/>
                </a:solidFill>
                <a:effectLst/>
                <a:latin typeface="Avenir Book" panose="02000503020000020003" pitchFamily="2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US" sz="5600" dirty="0">
              <a:solidFill>
                <a:srgbClr val="1A4E66"/>
              </a:solidFill>
              <a:latin typeface="Avenir Book" panose="02000503020000020003" pitchFamily="2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0930AD9-0E51-FC29-D082-49E0D88405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202238"/>
            <a:ext cx="9144000" cy="1655762"/>
          </a:xfrm>
        </p:spPr>
        <p:txBody>
          <a:bodyPr/>
          <a:lstStyle/>
          <a:p>
            <a:r>
              <a:rPr lang="en-US" dirty="0">
                <a:solidFill>
                  <a:srgbClr val="1A4E66"/>
                </a:solidFill>
              </a:rPr>
              <a:t>Katherine Schaumberg</a:t>
            </a:r>
          </a:p>
        </p:txBody>
      </p:sp>
      <p:pic>
        <p:nvPicPr>
          <p:cNvPr id="4" name="Picture 3" descr="A hand holding an apple&#10;&#10;Description automatically generated">
            <a:extLst>
              <a:ext uri="{FF2B5EF4-FFF2-40B4-BE49-F238E27FC236}">
                <a16:creationId xmlns:a16="http://schemas.microsoft.com/office/drawing/2014/main" id="{72962CA6-89E0-2083-BC5D-30C4F1C794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7573" y="5837599"/>
            <a:ext cx="1754481" cy="1020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8315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F255F-DC00-45C2-E0F2-2486AB24D8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1A4E66"/>
                </a:solidFill>
                <a:latin typeface="Avenir Book" panose="02000503020000020003" pitchFamily="2" charset="0"/>
              </a:rPr>
              <a:t>Feasibility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0857F0-F3EC-45BF-C815-0BA48D80D5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1A4E66"/>
                </a:solidFill>
                <a:latin typeface="Avenir Book" panose="02000503020000020003" pitchFamily="2" charset="0"/>
              </a:rPr>
              <a:t>Mild recruitment resistance</a:t>
            </a:r>
          </a:p>
          <a:p>
            <a:r>
              <a:rPr lang="en-US" dirty="0">
                <a:solidFill>
                  <a:srgbClr val="1A4E66"/>
                </a:solidFill>
                <a:latin typeface="Avenir Book" panose="02000503020000020003" pitchFamily="2" charset="0"/>
              </a:rPr>
              <a:t>Discomfort with blood draw</a:t>
            </a:r>
          </a:p>
          <a:p>
            <a:r>
              <a:rPr lang="en-US" dirty="0">
                <a:solidFill>
                  <a:srgbClr val="1A4E66"/>
                </a:solidFill>
                <a:latin typeface="Avenir Book" panose="02000503020000020003" pitchFamily="2" charset="0"/>
              </a:rPr>
              <a:t>Relatively high study burden </a:t>
            </a:r>
          </a:p>
        </p:txBody>
      </p:sp>
      <p:pic>
        <p:nvPicPr>
          <p:cNvPr id="4" name="Picture 3" descr="A hand holding an apple&#10;&#10;Description automatically generated">
            <a:extLst>
              <a:ext uri="{FF2B5EF4-FFF2-40B4-BE49-F238E27FC236}">
                <a16:creationId xmlns:a16="http://schemas.microsoft.com/office/drawing/2014/main" id="{2FD06F76-1B4C-BD9B-4FE0-649A00FD69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7573" y="5837599"/>
            <a:ext cx="1754481" cy="1020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2671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19F23116-25B4-265A-8877-7627498F9A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740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1A4E66"/>
                </a:solidFill>
                <a:latin typeface="Avenir Book" panose="02000503020000020003" pitchFamily="2" charset="0"/>
              </a:rPr>
              <a:t>Pilot Participant Demographics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C74E10-4EA3-0219-D11F-525487A33A31}"/>
              </a:ext>
            </a:extLst>
          </p:cNvPr>
          <p:cNvSpPr txBox="1"/>
          <p:nvPr/>
        </p:nvSpPr>
        <p:spPr>
          <a:xfrm>
            <a:off x="1495425" y="1337303"/>
            <a:ext cx="3164166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0" dirty="0">
                <a:solidFill>
                  <a:srgbClr val="FC6D46"/>
                </a:solidFill>
                <a:latin typeface="Baloo Bhaijaan" panose="03080902040302020200" pitchFamily="66" charset="-78"/>
                <a:cs typeface="Baloo Bhaijaan" panose="03080902040302020200" pitchFamily="66" charset="-78"/>
              </a:rPr>
              <a:t>19.1</a:t>
            </a:r>
            <a:r>
              <a:rPr lang="en-US" sz="2400" dirty="0">
                <a:solidFill>
                  <a:srgbClr val="FC6D46"/>
                </a:solidFill>
                <a:latin typeface="Baloo Bhaijaan" panose="03080902040302020200" pitchFamily="66" charset="-78"/>
                <a:cs typeface="Baloo Bhaijaan" panose="03080902040302020200" pitchFamily="66" charset="-78"/>
              </a:rPr>
              <a:t> </a:t>
            </a:r>
            <a:r>
              <a:rPr lang="en-US" sz="2400" i="1" dirty="0">
                <a:solidFill>
                  <a:srgbClr val="FC6D46"/>
                </a:solidFill>
                <a:latin typeface="Baloo Bhaijaan" panose="03080902040302020200" pitchFamily="66" charset="-78"/>
                <a:cs typeface="Baloo Bhaijaan" panose="03080902040302020200" pitchFamily="66" charset="-78"/>
              </a:rPr>
              <a:t>M</a:t>
            </a:r>
            <a:r>
              <a:rPr lang="en-US" sz="2400" i="1" baseline="-25000" dirty="0">
                <a:solidFill>
                  <a:srgbClr val="FC6D46"/>
                </a:solidFill>
                <a:latin typeface="Baloo Bhaijaan" panose="03080902040302020200" pitchFamily="66" charset="-78"/>
                <a:cs typeface="Baloo Bhaijaan" panose="03080902040302020200" pitchFamily="66" charset="-78"/>
              </a:rPr>
              <a:t>age </a:t>
            </a:r>
            <a:r>
              <a:rPr lang="en-US" sz="2400" i="1" dirty="0">
                <a:solidFill>
                  <a:srgbClr val="FC6D46"/>
                </a:solidFill>
                <a:latin typeface="Baloo Bhaijaan" panose="03080902040302020200" pitchFamily="66" charset="-78"/>
                <a:cs typeface="Baloo Bhaijaan" panose="03080902040302020200" pitchFamily="66" charset="-78"/>
              </a:rPr>
              <a:t>(Range 14* - 22)</a:t>
            </a:r>
            <a:r>
              <a:rPr lang="en-US" sz="2400" dirty="0">
                <a:solidFill>
                  <a:srgbClr val="FC6D46"/>
                </a:solidFill>
                <a:latin typeface="Baloo Bhaijaan" panose="03080902040302020200" pitchFamily="66" charset="-78"/>
                <a:cs typeface="Baloo Bhaijaan" panose="03080902040302020200" pitchFamily="66" charset="-78"/>
              </a:rPr>
              <a:t> </a:t>
            </a:r>
          </a:p>
        </p:txBody>
      </p:sp>
      <p:pic>
        <p:nvPicPr>
          <p:cNvPr id="33" name="Picture 32" descr="A hand holding an apple&#10;&#10;Description automatically generated">
            <a:extLst>
              <a:ext uri="{FF2B5EF4-FFF2-40B4-BE49-F238E27FC236}">
                <a16:creationId xmlns:a16="http://schemas.microsoft.com/office/drawing/2014/main" id="{DE901E54-0084-9F03-F443-A53CB13EA1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7573" y="5837599"/>
            <a:ext cx="1754481" cy="10204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1AA3EFB-F889-6E74-99B4-27A8B17692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7812" y="3363300"/>
            <a:ext cx="3796502" cy="333700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D4F0F15-A7CD-1363-F59D-397D43FC0B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3715" y="823300"/>
            <a:ext cx="5080000" cy="2540000"/>
          </a:xfrm>
          <a:prstGeom prst="rect">
            <a:avLst/>
          </a:prstGeom>
        </p:spPr>
      </p:pic>
      <p:pic>
        <p:nvPicPr>
          <p:cNvPr id="9" name="Picture 8" descr="A pie chart with text on it&#10;&#10;Description automatically generated">
            <a:extLst>
              <a:ext uri="{FF2B5EF4-FFF2-40B4-BE49-F238E27FC236}">
                <a16:creationId xmlns:a16="http://schemas.microsoft.com/office/drawing/2014/main" id="{9D34E6EB-6EAA-C2F2-3ACF-874E380E594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3057" t="9149" r="22736" b="14441"/>
          <a:stretch/>
        </p:blipFill>
        <p:spPr>
          <a:xfrm>
            <a:off x="540772" y="3102616"/>
            <a:ext cx="5297584" cy="3528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4481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E1A019-482C-7583-F85E-FDAFE29EC3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DD0F12-BA52-7884-9F2D-FFE2C6E756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9632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screenshot of a graph&#10;&#10;Description automatically generated">
            <a:extLst>
              <a:ext uri="{FF2B5EF4-FFF2-40B4-BE49-F238E27FC236}">
                <a16:creationId xmlns:a16="http://schemas.microsoft.com/office/drawing/2014/main" id="{EFBC9A96-05E7-089B-DA60-F1EDF1673D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3581" y="747512"/>
            <a:ext cx="10991232" cy="5090087"/>
          </a:xfrm>
        </p:spPr>
      </p:pic>
      <p:pic>
        <p:nvPicPr>
          <p:cNvPr id="4" name="Picture 3" descr="A hand holding an apple&#10;&#10;Description automatically generated">
            <a:extLst>
              <a:ext uri="{FF2B5EF4-FFF2-40B4-BE49-F238E27FC236}">
                <a16:creationId xmlns:a16="http://schemas.microsoft.com/office/drawing/2014/main" id="{31F7428F-5D97-AD7F-5B8C-52F75627A3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7573" y="5837599"/>
            <a:ext cx="1754481" cy="1020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7053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graph of different shapes&#10;&#10;Description automatically generated with medium confidence">
            <a:extLst>
              <a:ext uri="{FF2B5EF4-FFF2-40B4-BE49-F238E27FC236}">
                <a16:creationId xmlns:a16="http://schemas.microsoft.com/office/drawing/2014/main" id="{812396C9-DD5C-680E-B4C0-A8B653B1D4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2658" y="529238"/>
            <a:ext cx="10492089" cy="5982022"/>
          </a:xfrm>
        </p:spPr>
      </p:pic>
    </p:spTree>
    <p:extLst>
      <p:ext uri="{BB962C8B-B14F-4D97-AF65-F5344CB8AC3E}">
        <p14:creationId xmlns:p14="http://schemas.microsoft.com/office/powerpoint/2010/main" val="34419644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C3058D-3462-5A4E-7A94-3B7488A49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9B9A1B-CFCA-9525-0D71-E0F3897E86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1175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 descr="A hand holding an apple&#10;&#10;Description automatically generated">
            <a:extLst>
              <a:ext uri="{FF2B5EF4-FFF2-40B4-BE49-F238E27FC236}">
                <a16:creationId xmlns:a16="http://schemas.microsoft.com/office/drawing/2014/main" id="{DE901E54-0084-9F03-F443-A53CB13EA1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7573" y="5837599"/>
            <a:ext cx="1754481" cy="102040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A50DFC0-E949-3911-EDAD-F8249EB59D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5984" y="143988"/>
            <a:ext cx="8760031" cy="6570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8753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D85E06-5D5E-634E-157F-D8AB2D15D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0 vs 30 min Exercise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844FCA-C19C-A9A3-D888-6E96D3DD03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1949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 descr="A hand holding an apple&#10;&#10;Description automatically generated">
            <a:extLst>
              <a:ext uri="{FF2B5EF4-FFF2-40B4-BE49-F238E27FC236}">
                <a16:creationId xmlns:a16="http://schemas.microsoft.com/office/drawing/2014/main" id="{DE901E54-0084-9F03-F443-A53CB13EA1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7573" y="5837599"/>
            <a:ext cx="1754481" cy="1020401"/>
          </a:xfrm>
          <a:prstGeom prst="rect">
            <a:avLst/>
          </a:prstGeom>
        </p:spPr>
      </p:pic>
      <p:pic>
        <p:nvPicPr>
          <p:cNvPr id="3" name="Picture 2" descr="A screenshot of a graph&#10;&#10;Description automatically generated">
            <a:extLst>
              <a:ext uri="{FF2B5EF4-FFF2-40B4-BE49-F238E27FC236}">
                <a16:creationId xmlns:a16="http://schemas.microsoft.com/office/drawing/2014/main" id="{459A5547-B551-B773-3397-E422248864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210" y="347748"/>
            <a:ext cx="11532960" cy="6162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8496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EAFCE-5C3D-8A8E-DEB3-149446E48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389D61-16F4-A473-552F-D894C9B253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9278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10FDC6-9519-29EC-EA75-EDB0084A4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1A4E66"/>
                </a:solidFill>
              </a:rPr>
              <a:t>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B0EF69-E1E8-67A1-E40A-7417957D43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A hand holding an apple&#10;&#10;Description automatically generated">
            <a:extLst>
              <a:ext uri="{FF2B5EF4-FFF2-40B4-BE49-F238E27FC236}">
                <a16:creationId xmlns:a16="http://schemas.microsoft.com/office/drawing/2014/main" id="{D69CFFB9-829A-26B7-FF30-99CF464396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7573" y="5837599"/>
            <a:ext cx="1754481" cy="1020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3684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6" descr="A graph with lines and dots&#10;&#10;Description automatically generated">
            <a:extLst>
              <a:ext uri="{FF2B5EF4-FFF2-40B4-BE49-F238E27FC236}">
                <a16:creationId xmlns:a16="http://schemas.microsoft.com/office/drawing/2014/main" id="{C1896A30-58C4-E002-A0C7-6B7B8C7FD4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187" y="687884"/>
            <a:ext cx="9785217" cy="5482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5585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 descr="A screenshot of a graph&#10;&#10;Description automatically generated">
            <a:extLst>
              <a:ext uri="{FF2B5EF4-FFF2-40B4-BE49-F238E27FC236}">
                <a16:creationId xmlns:a16="http://schemas.microsoft.com/office/drawing/2014/main" id="{7A6796C0-2D13-0848-6679-8B8180E9C5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9540" y="281354"/>
            <a:ext cx="10935273" cy="6126557"/>
          </a:xfrm>
        </p:spPr>
      </p:pic>
      <p:pic>
        <p:nvPicPr>
          <p:cNvPr id="6" name="Picture 5" descr="A hand holding an apple&#10;&#10;Description automatically generated">
            <a:extLst>
              <a:ext uri="{FF2B5EF4-FFF2-40B4-BE49-F238E27FC236}">
                <a16:creationId xmlns:a16="http://schemas.microsoft.com/office/drawing/2014/main" id="{922A00D8-362B-DE91-B55A-F6FBF57096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7573" y="5837599"/>
            <a:ext cx="1754481" cy="1020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2767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screenshot of a graph&#10;&#10;Description automatically generated">
            <a:extLst>
              <a:ext uri="{FF2B5EF4-FFF2-40B4-BE49-F238E27FC236}">
                <a16:creationId xmlns:a16="http://schemas.microsoft.com/office/drawing/2014/main" id="{EBD03984-6F16-6188-E042-2B99538CAB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640" y="305369"/>
            <a:ext cx="11150720" cy="6247261"/>
          </a:xfrm>
          <a:prstGeom prst="rect">
            <a:avLst/>
          </a:prstGeom>
        </p:spPr>
      </p:pic>
      <p:pic>
        <p:nvPicPr>
          <p:cNvPr id="6" name="Picture 5" descr="A hand holding an apple&#10;&#10;Description automatically generated">
            <a:extLst>
              <a:ext uri="{FF2B5EF4-FFF2-40B4-BE49-F238E27FC236}">
                <a16:creationId xmlns:a16="http://schemas.microsoft.com/office/drawing/2014/main" id="{2A6EA748-47F5-AEF9-ECD4-49D36A6E8A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7573" y="5837599"/>
            <a:ext cx="1754481" cy="1020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9715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5E19816-6F28-915B-AFC0-7EF49D6916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85955" y="271849"/>
            <a:ext cx="8056200" cy="5917471"/>
          </a:xfrm>
        </p:spPr>
      </p:pic>
      <p:pic>
        <p:nvPicPr>
          <p:cNvPr id="6" name="Picture 5" descr="A hand holding an apple&#10;&#10;Description automatically generated">
            <a:extLst>
              <a:ext uri="{FF2B5EF4-FFF2-40B4-BE49-F238E27FC236}">
                <a16:creationId xmlns:a16="http://schemas.microsoft.com/office/drawing/2014/main" id="{FD7D3B74-9F34-AF9C-0B13-16E03C5B73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7573" y="5837599"/>
            <a:ext cx="1754481" cy="1020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2265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FEBD31-C305-CF32-7720-071C3020D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1A4E66"/>
                </a:solidFill>
                <a:latin typeface="Avenir Book" panose="02000503020000020003" pitchFamily="2" charset="0"/>
              </a:rPr>
              <a:t>Takeaways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915190-224D-8160-2131-444100BD81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1A4E66"/>
                </a:solidFill>
                <a:latin typeface="Avenir Book" panose="02000503020000020003" pitchFamily="2" charset="0"/>
              </a:rPr>
              <a:t>Those with EDs may vary in </a:t>
            </a:r>
          </a:p>
          <a:p>
            <a:r>
              <a:rPr lang="en-US" dirty="0">
                <a:solidFill>
                  <a:srgbClr val="1A4E66"/>
                </a:solidFill>
                <a:latin typeface="Avenir Book" panose="02000503020000020003" pitchFamily="2" charset="0"/>
              </a:rPr>
              <a:t>Improved understanding acute response to exercise is necessary for exercise-based intervention development</a:t>
            </a:r>
          </a:p>
          <a:p>
            <a:r>
              <a:rPr lang="en-US" dirty="0">
                <a:solidFill>
                  <a:srgbClr val="1A4E66"/>
                </a:solidFill>
                <a:latin typeface="Avenir Book" panose="02000503020000020003" pitchFamily="2" charset="0"/>
              </a:rPr>
              <a:t>As adaptive exercise has many benefits, reshaping exercise experiences xxx intervention goal</a:t>
            </a:r>
          </a:p>
          <a:p>
            <a:r>
              <a:rPr lang="en-US" dirty="0">
                <a:solidFill>
                  <a:srgbClr val="1A4E66"/>
                </a:solidFill>
                <a:latin typeface="Avenir Book" panose="02000503020000020003" pitchFamily="2" charset="0"/>
              </a:rPr>
              <a:t>In-vivo exercise training may be an understudied intervention</a:t>
            </a:r>
          </a:p>
          <a:p>
            <a:endParaRPr lang="en-US" dirty="0">
              <a:latin typeface="Avenir Book" panose="02000503020000020003" pitchFamily="2" charset="0"/>
            </a:endParaRPr>
          </a:p>
        </p:txBody>
      </p:sp>
      <p:pic>
        <p:nvPicPr>
          <p:cNvPr id="4" name="Picture 3" descr="A hand holding an apple&#10;&#10;Description automatically generated">
            <a:extLst>
              <a:ext uri="{FF2B5EF4-FFF2-40B4-BE49-F238E27FC236}">
                <a16:creationId xmlns:a16="http://schemas.microsoft.com/office/drawing/2014/main" id="{A155A32E-B7CF-07A3-9069-471DB78686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7573" y="5837599"/>
            <a:ext cx="1754481" cy="1020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5029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83B59D-71B8-BE1F-C4D9-DED8ED4C1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1A4E66"/>
                </a:solidFill>
                <a:latin typeface="Avenir Book" panose="02000503020000020003" pitchFamily="2" charset="0"/>
              </a:rPr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F3C27B-BD56-F889-0573-4BCFB413E4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1A4E66"/>
                </a:solidFill>
                <a:latin typeface="Avenir Book" panose="02000503020000020003" pitchFamily="2" charset="0"/>
              </a:rPr>
              <a:t>Examine impacts of exercise on key biomarkers</a:t>
            </a:r>
          </a:p>
          <a:p>
            <a:r>
              <a:rPr lang="en-US" dirty="0">
                <a:solidFill>
                  <a:srgbClr val="1A4E66"/>
                </a:solidFill>
                <a:latin typeface="Avenir Book" panose="02000503020000020003" pitchFamily="2" charset="0"/>
              </a:rPr>
              <a:t>Continue to develop and diversify samples for hypothesis testing</a:t>
            </a:r>
          </a:p>
          <a:p>
            <a:endParaRPr lang="en-US" dirty="0">
              <a:solidFill>
                <a:srgbClr val="1A4E66"/>
              </a:solidFill>
              <a:latin typeface="Avenir Book" panose="02000503020000020003" pitchFamily="2" charset="0"/>
            </a:endParaRPr>
          </a:p>
          <a:p>
            <a:endParaRPr lang="en-US" dirty="0">
              <a:solidFill>
                <a:srgbClr val="1A4E66"/>
              </a:solidFill>
              <a:latin typeface="Avenir Book" panose="02000503020000020003" pitchFamily="2" charset="0"/>
            </a:endParaRPr>
          </a:p>
          <a:p>
            <a:endParaRPr lang="en-US" dirty="0">
              <a:latin typeface="Avenir Book" panose="02000503020000020003" pitchFamily="2" charset="0"/>
            </a:endParaRPr>
          </a:p>
        </p:txBody>
      </p:sp>
      <p:pic>
        <p:nvPicPr>
          <p:cNvPr id="4" name="Picture 3" descr="A hand holding an apple&#10;&#10;Description automatically generated">
            <a:extLst>
              <a:ext uri="{FF2B5EF4-FFF2-40B4-BE49-F238E27FC236}">
                <a16:creationId xmlns:a16="http://schemas.microsoft.com/office/drawing/2014/main" id="{E6A79201-64AE-681E-8DD5-B9423022A7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7573" y="5837599"/>
            <a:ext cx="1754481" cy="1020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3860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52D403-3369-2365-E3BA-7186E56BD3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1A4E66"/>
                </a:solidFill>
                <a:latin typeface="Avenir Book" panose="02000503020000020003" pitchFamily="2" charset="0"/>
              </a:rPr>
              <a:t>Many Thanks!</a:t>
            </a:r>
          </a:p>
        </p:txBody>
      </p:sp>
      <p:pic>
        <p:nvPicPr>
          <p:cNvPr id="4" name="Picture 3" descr="A hand holding an apple&#10;&#10;Description automatically generated">
            <a:extLst>
              <a:ext uri="{FF2B5EF4-FFF2-40B4-BE49-F238E27FC236}">
                <a16:creationId xmlns:a16="http://schemas.microsoft.com/office/drawing/2014/main" id="{0C378CDD-7786-DFDE-EC0C-868602458A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7573" y="5837599"/>
            <a:ext cx="1754481" cy="1020401"/>
          </a:xfrm>
          <a:prstGeom prst="rect">
            <a:avLst/>
          </a:prstGeom>
        </p:spPr>
      </p:pic>
      <p:pic>
        <p:nvPicPr>
          <p:cNvPr id="7" name="Picture 6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5AEF1E18-FDD3-AED8-7AA8-1CE83CAED0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2160" y="1690688"/>
            <a:ext cx="5334000" cy="4000500"/>
          </a:xfrm>
          <a:prstGeom prst="rect">
            <a:avLst/>
          </a:prstGeom>
        </p:spPr>
      </p:pic>
      <p:pic>
        <p:nvPicPr>
          <p:cNvPr id="9" name="Picture 8" descr="A group of people sitting at a table&#10;&#10;Description automatically generated">
            <a:extLst>
              <a:ext uri="{FF2B5EF4-FFF2-40B4-BE49-F238E27FC236}">
                <a16:creationId xmlns:a16="http://schemas.microsoft.com/office/drawing/2014/main" id="{7C977081-B9D6-E048-EC34-E599F6A866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" y="1519238"/>
            <a:ext cx="434340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5175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7E3DED3-8358-37B8-F20F-7DE5C7BFC66E}"/>
              </a:ext>
            </a:extLst>
          </p:cNvPr>
          <p:cNvSpPr txBox="1"/>
          <p:nvPr/>
        </p:nvSpPr>
        <p:spPr>
          <a:xfrm>
            <a:off x="614149" y="1009934"/>
            <a:ext cx="1042689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600" dirty="0">
                <a:solidFill>
                  <a:srgbClr val="1A4E66"/>
                </a:solidFill>
                <a:latin typeface="Avenir Book" panose="02000503020000020003" pitchFamily="2" charset="0"/>
              </a:rPr>
              <a:t>Maladaptive exercise is </a:t>
            </a:r>
            <a:r>
              <a:rPr lang="en-US" sz="5600" b="1" i="1" dirty="0">
                <a:solidFill>
                  <a:srgbClr val="1A4E66"/>
                </a:solidFill>
                <a:latin typeface="Avenir Book" panose="02000503020000020003" pitchFamily="2" charset="0"/>
              </a:rPr>
              <a:t>present</a:t>
            </a:r>
            <a:r>
              <a:rPr lang="en-US" sz="5600" dirty="0">
                <a:solidFill>
                  <a:srgbClr val="1A4E66"/>
                </a:solidFill>
                <a:latin typeface="Avenir Book" panose="02000503020000020003" pitchFamily="2" charset="0"/>
              </a:rPr>
              <a:t> in the general population of adolescents and </a:t>
            </a:r>
            <a:r>
              <a:rPr lang="en-US" sz="5600" b="1" i="1" dirty="0">
                <a:solidFill>
                  <a:srgbClr val="1A4E66"/>
                </a:solidFill>
                <a:latin typeface="Avenir Book" panose="02000503020000020003" pitchFamily="2" charset="0"/>
              </a:rPr>
              <a:t>very</a:t>
            </a:r>
            <a:r>
              <a:rPr lang="en-US" sz="5600" dirty="0">
                <a:solidFill>
                  <a:srgbClr val="1A4E66"/>
                </a:solidFill>
                <a:latin typeface="Avenir Book" panose="02000503020000020003" pitchFamily="2" charset="0"/>
              </a:rPr>
              <a:t> </a:t>
            </a:r>
            <a:r>
              <a:rPr lang="en-US" sz="5600" b="1" i="1" dirty="0">
                <a:solidFill>
                  <a:srgbClr val="1A4E66"/>
                </a:solidFill>
                <a:latin typeface="Avenir Book" panose="02000503020000020003" pitchFamily="2" charset="0"/>
              </a:rPr>
              <a:t>common</a:t>
            </a:r>
            <a:r>
              <a:rPr lang="en-US" sz="5600" dirty="0">
                <a:solidFill>
                  <a:srgbClr val="1A4E66"/>
                </a:solidFill>
                <a:latin typeface="Avenir Book" panose="02000503020000020003" pitchFamily="2" charset="0"/>
              </a:rPr>
              <a:t> among those with EDs</a:t>
            </a:r>
          </a:p>
        </p:txBody>
      </p:sp>
      <p:pic>
        <p:nvPicPr>
          <p:cNvPr id="7" name="Picture 6" descr="A hand holding an apple&#10;&#10;Description automatically generated">
            <a:extLst>
              <a:ext uri="{FF2B5EF4-FFF2-40B4-BE49-F238E27FC236}">
                <a16:creationId xmlns:a16="http://schemas.microsoft.com/office/drawing/2014/main" id="{D2D8BB36-2F4B-56E4-6044-6B2290C58D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7573" y="5837599"/>
            <a:ext cx="1754481" cy="1020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6788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12" descr="Chart&#10;&#10;Description automatically generated with medium confidence">
            <a:extLst>
              <a:ext uri="{FF2B5EF4-FFF2-40B4-BE49-F238E27FC236}">
                <a16:creationId xmlns:a16="http://schemas.microsoft.com/office/drawing/2014/main" id="{F4ED707A-B2C1-36B4-9A4F-7026FCB999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2234"/>
                    </a14:imgEffect>
                    <a14:imgEffect>
                      <a14:saturation sat="9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912685" y="593002"/>
            <a:ext cx="8102851" cy="5671996"/>
          </a:xfrm>
          <a:prstGeom prst="rect">
            <a:avLst/>
          </a:prstGeom>
        </p:spPr>
      </p:pic>
      <p:pic>
        <p:nvPicPr>
          <p:cNvPr id="5" name="Picture 4" descr="A hand holding an apple&#10;&#10;Description automatically generated">
            <a:extLst>
              <a:ext uri="{FF2B5EF4-FFF2-40B4-BE49-F238E27FC236}">
                <a16:creationId xmlns:a16="http://schemas.microsoft.com/office/drawing/2014/main" id="{91EFAA7E-7426-95C9-32B3-3234E14C30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7573" y="5837599"/>
            <a:ext cx="1754481" cy="1020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2699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CAA75-325E-F548-912E-ADF3791201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7188"/>
            <a:ext cx="10515600" cy="1133499"/>
          </a:xfrm>
        </p:spPr>
        <p:txBody>
          <a:bodyPr>
            <a:normAutofit/>
          </a:bodyPr>
          <a:lstStyle/>
          <a:p>
            <a:pPr algn="ctr"/>
            <a:r>
              <a:rPr lang="en-US" sz="5200" dirty="0">
                <a:solidFill>
                  <a:srgbClr val="1A4E66"/>
                </a:solidFill>
                <a:latin typeface="Avenir Book" panose="02000503020000020003" pitchFamily="2" charset="0"/>
              </a:rPr>
              <a:t>Background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3AED5D4-9725-478C-8D0D-7F40407C2E1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57043141"/>
              </p:ext>
            </p:extLst>
          </p:nvPr>
        </p:nvGraphicFramePr>
        <p:xfrm>
          <a:off x="838200" y="1828800"/>
          <a:ext cx="10515600" cy="4352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" name="Picture 2" descr="A hand holding an apple&#10;&#10;Description automatically generated">
            <a:extLst>
              <a:ext uri="{FF2B5EF4-FFF2-40B4-BE49-F238E27FC236}">
                <a16:creationId xmlns:a16="http://schemas.microsoft.com/office/drawing/2014/main" id="{9B897316-8B8D-A66E-8780-16BC8177FCF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97573" y="5837599"/>
            <a:ext cx="1754481" cy="1020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2182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B3D2A5-2842-A995-35D3-AD76B1FB5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1A4E66"/>
                </a:solidFill>
                <a:latin typeface="Avenir Book" panose="02000503020000020003" pitchFamily="2" charset="0"/>
              </a:rPr>
              <a:t>Why Study In-Vivo Exercise?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0470E2-38B1-6465-51FB-E5DBA8AC65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A hand holding an apple&#10;&#10;Description automatically generated">
            <a:extLst>
              <a:ext uri="{FF2B5EF4-FFF2-40B4-BE49-F238E27FC236}">
                <a16:creationId xmlns:a16="http://schemas.microsoft.com/office/drawing/2014/main" id="{0616CD67-96EB-4DCE-9466-759E70949F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7573" y="5837599"/>
            <a:ext cx="1754481" cy="1020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1135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306122E-074B-33A2-334D-3CA1F44BD6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8064" y="2853879"/>
            <a:ext cx="9637776" cy="2714771"/>
          </a:xfrm>
        </p:spPr>
        <p:txBody>
          <a:bodyPr vert="horz" lIns="91440" tIns="45720" rIns="91440" bIns="45720" rtlCol="0">
            <a:normAutofit/>
          </a:bodyPr>
          <a:lstStyle/>
          <a:p>
            <a:pPr marL="0" marR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2000" b="1" dirty="0">
                <a:solidFill>
                  <a:srgbClr val="1A4E66"/>
                </a:solidFill>
                <a:effectLst/>
              </a:rPr>
              <a:t>Aim 1: Confirm feasibility of paradigms evaluating acute response to exercise among outpatient individuals with </a:t>
            </a:r>
            <a:r>
              <a:rPr lang="en-US" sz="2000" b="1" dirty="0" err="1">
                <a:solidFill>
                  <a:srgbClr val="1A4E66"/>
                </a:solidFill>
                <a:effectLst/>
              </a:rPr>
              <a:t>EDs.</a:t>
            </a:r>
            <a:r>
              <a:rPr lang="en-US" sz="2000" b="1" dirty="0">
                <a:solidFill>
                  <a:srgbClr val="1A4E66"/>
                </a:solidFill>
                <a:effectLst/>
              </a:rPr>
              <a:t> </a:t>
            </a:r>
            <a:r>
              <a:rPr lang="en-US" sz="2000" i="1" dirty="0">
                <a:solidFill>
                  <a:srgbClr val="1A4E66"/>
                </a:solidFill>
                <a:effectLst/>
              </a:rPr>
              <a:t>a) study dropout, b) adverse events, c) completion rates of exercise tasks, d) completion rates of milkshake task across ED and HC participants. </a:t>
            </a:r>
          </a:p>
          <a:p>
            <a:pPr marL="0" marR="0">
              <a:spcBef>
                <a:spcPts val="0"/>
              </a:spcBef>
              <a:spcAft>
                <a:spcPts val="600"/>
              </a:spcAft>
            </a:pPr>
            <a:endParaRPr lang="en-US" sz="2000" i="1" dirty="0">
              <a:solidFill>
                <a:srgbClr val="1A4E66"/>
              </a:solidFill>
              <a:effectLst/>
            </a:endParaRPr>
          </a:p>
          <a:p>
            <a:pPr marL="0" marR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2000" b="1" dirty="0">
                <a:solidFill>
                  <a:srgbClr val="1A4E66"/>
                </a:solidFill>
                <a:effectLst/>
              </a:rPr>
              <a:t>Aim 2: Characterize variability in biobehavioral response to in-lab exercise</a:t>
            </a:r>
            <a:r>
              <a:rPr lang="en-US" sz="2000" dirty="0">
                <a:solidFill>
                  <a:srgbClr val="1A4E66"/>
                </a:solidFill>
                <a:effectLst/>
              </a:rPr>
              <a:t>. </a:t>
            </a:r>
            <a:r>
              <a:rPr lang="en-US" sz="2000" i="1" dirty="0">
                <a:solidFill>
                  <a:srgbClr val="1A4E66"/>
                </a:solidFill>
              </a:rPr>
              <a:t>C</a:t>
            </a:r>
            <a:r>
              <a:rPr lang="en-US" sz="2000" i="1" dirty="0">
                <a:solidFill>
                  <a:srgbClr val="1A4E66"/>
                </a:solidFill>
                <a:effectLst/>
              </a:rPr>
              <a:t>haracterize changes during exercise in state body image, mood, and biological markers in both ED and HC groups; specifically mean levels of, and variability in, response to exercise across ED and HC. </a:t>
            </a:r>
            <a:endParaRPr lang="en-US" sz="2000" dirty="0">
              <a:solidFill>
                <a:srgbClr val="1A4E66"/>
              </a:solidFill>
              <a:effectLst/>
            </a:endParaRPr>
          </a:p>
        </p:txBody>
      </p:sp>
      <p:pic>
        <p:nvPicPr>
          <p:cNvPr id="8" name="Content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7524DE04-1FFC-57A0-4752-5E1C5ACBCB0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2000"/>
          </a:blip>
          <a:stretch>
            <a:fillRect/>
          </a:stretch>
        </p:blipFill>
        <p:spPr>
          <a:xfrm>
            <a:off x="3603009" y="518476"/>
            <a:ext cx="5225369" cy="1962208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</a:effectLst>
        </p:spPr>
      </p:pic>
      <p:pic>
        <p:nvPicPr>
          <p:cNvPr id="2" name="Picture 1" descr="A hand holding an apple&#10;&#10;Description automatically generated">
            <a:extLst>
              <a:ext uri="{FF2B5EF4-FFF2-40B4-BE49-F238E27FC236}">
                <a16:creationId xmlns:a16="http://schemas.microsoft.com/office/drawing/2014/main" id="{E26AD11F-6319-F9E3-92B6-ED5607EB3F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7573" y="5837599"/>
            <a:ext cx="1754481" cy="1020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539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2E50F41E-ADF4-6741-A34F-ED3289AB814E}"/>
              </a:ext>
            </a:extLst>
          </p:cNvPr>
          <p:cNvSpPr/>
          <p:nvPr/>
        </p:nvSpPr>
        <p:spPr>
          <a:xfrm>
            <a:off x="6072537" y="4427355"/>
            <a:ext cx="6126889" cy="2032101"/>
          </a:xfrm>
          <a:prstGeom prst="rect">
            <a:avLst/>
          </a:prstGeom>
          <a:noFill/>
          <a:ln w="25400">
            <a:solidFill>
              <a:srgbClr val="1A4E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00">
              <a:solidFill>
                <a:srgbClr val="1A4E66"/>
              </a:solidFill>
              <a:latin typeface="Avenir Book" panose="02000503020000020003" pitchFamily="2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2EE03FD-F361-7B4A-AB23-3D9556B43C66}"/>
              </a:ext>
            </a:extLst>
          </p:cNvPr>
          <p:cNvSpPr/>
          <p:nvPr/>
        </p:nvSpPr>
        <p:spPr>
          <a:xfrm>
            <a:off x="6086042" y="669051"/>
            <a:ext cx="6105958" cy="3758304"/>
          </a:xfrm>
          <a:prstGeom prst="rect">
            <a:avLst/>
          </a:prstGeom>
          <a:noFill/>
          <a:ln w="38100">
            <a:solidFill>
              <a:srgbClr val="1A4E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00">
              <a:solidFill>
                <a:srgbClr val="1A4E66"/>
              </a:solidFill>
              <a:latin typeface="Avenir Book" panose="02000503020000020003" pitchFamily="2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228D2F9-3BE8-8241-9456-475C60D32088}"/>
              </a:ext>
            </a:extLst>
          </p:cNvPr>
          <p:cNvSpPr/>
          <p:nvPr/>
        </p:nvSpPr>
        <p:spPr>
          <a:xfrm>
            <a:off x="0" y="669051"/>
            <a:ext cx="6078908" cy="5778149"/>
          </a:xfrm>
          <a:prstGeom prst="rect">
            <a:avLst/>
          </a:prstGeom>
          <a:noFill/>
          <a:ln w="38100">
            <a:solidFill>
              <a:srgbClr val="1A4E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00" dirty="0">
              <a:solidFill>
                <a:srgbClr val="1A4E66"/>
              </a:solidFill>
              <a:highlight>
                <a:srgbClr val="C2B824"/>
              </a:highlight>
              <a:latin typeface="Avenir Book" panose="02000503020000020003" pitchFamily="2" charset="0"/>
            </a:endParaRPr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7AE575CE-E156-2848-9F93-CD38E4E90D6F}"/>
              </a:ext>
            </a:extLst>
          </p:cNvPr>
          <p:cNvGrpSpPr/>
          <p:nvPr/>
        </p:nvGrpSpPr>
        <p:grpSpPr>
          <a:xfrm>
            <a:off x="6210085" y="4722607"/>
            <a:ext cx="6129742" cy="1642949"/>
            <a:chOff x="464386" y="1344549"/>
            <a:chExt cx="6129742" cy="164294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A164503-AFEF-C248-9982-9A45BD0FADDB}"/>
                </a:ext>
              </a:extLst>
            </p:cNvPr>
            <p:cNvSpPr txBox="1"/>
            <p:nvPr/>
          </p:nvSpPr>
          <p:spPr>
            <a:xfrm>
              <a:off x="464386" y="1969934"/>
              <a:ext cx="1415965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>
                  <a:solidFill>
                    <a:srgbClr val="1A4E66"/>
                  </a:solidFill>
                  <a:latin typeface="Avenir Book" panose="02000503020000020003" pitchFamily="2" charset="0"/>
                </a:rPr>
                <a:t>State Measures</a:t>
              </a:r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6DE1476D-56FC-C647-9373-5E4B1BB95AE9}"/>
                </a:ext>
              </a:extLst>
            </p:cNvPr>
            <p:cNvSpPr/>
            <p:nvPr/>
          </p:nvSpPr>
          <p:spPr>
            <a:xfrm>
              <a:off x="2624040" y="1499329"/>
              <a:ext cx="762529" cy="1472613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C2B824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00">
                <a:solidFill>
                  <a:srgbClr val="1A4E66"/>
                </a:solidFill>
                <a:latin typeface="Avenir Book" panose="02000503020000020003" pitchFamily="2" charset="0"/>
              </a:endParaRPr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4BC0F64E-8761-D14F-9654-3BF1EF329A17}"/>
                </a:ext>
              </a:extLst>
            </p:cNvPr>
            <p:cNvGrpSpPr/>
            <p:nvPr/>
          </p:nvGrpSpPr>
          <p:grpSpPr>
            <a:xfrm>
              <a:off x="4351406" y="1344549"/>
              <a:ext cx="2242722" cy="1642949"/>
              <a:chOff x="6783285" y="1408260"/>
              <a:chExt cx="1699805" cy="1229744"/>
            </a:xfrm>
          </p:grpSpPr>
          <p:sp>
            <p:nvSpPr>
              <p:cNvPr id="19" name="Rounded Rectangle 18">
                <a:extLst>
                  <a:ext uri="{FF2B5EF4-FFF2-40B4-BE49-F238E27FC236}">
                    <a16:creationId xmlns:a16="http://schemas.microsoft.com/office/drawing/2014/main" id="{DCA69E95-8525-574B-9971-0CB071176F92}"/>
                  </a:ext>
                </a:extLst>
              </p:cNvPr>
              <p:cNvSpPr/>
              <p:nvPr/>
            </p:nvSpPr>
            <p:spPr>
              <a:xfrm>
                <a:off x="6783285" y="1600925"/>
                <a:ext cx="1109499" cy="1037079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rgbClr val="C2B824"/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1300" dirty="0">
                  <a:solidFill>
                    <a:srgbClr val="1A4E66"/>
                  </a:solidFill>
                  <a:latin typeface="Avenir Book" panose="02000503020000020003" pitchFamily="2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1300" dirty="0">
                  <a:solidFill>
                    <a:srgbClr val="1A4E66"/>
                  </a:solidFill>
                  <a:latin typeface="Avenir Book" panose="02000503020000020003" pitchFamily="2" charset="0"/>
                </a:endParaRPr>
              </a:p>
              <a:p>
                <a:endParaRPr lang="en-US" sz="1300" dirty="0">
                  <a:solidFill>
                    <a:srgbClr val="1A4E66"/>
                  </a:solidFill>
                  <a:latin typeface="Avenir Book" panose="02000503020000020003" pitchFamily="2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300" dirty="0">
                    <a:solidFill>
                      <a:srgbClr val="1A4E66"/>
                    </a:solidFill>
                    <a:latin typeface="Avenir Book" panose="02000503020000020003" pitchFamily="2" charset="0"/>
                  </a:rPr>
                  <a:t>Affect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300" dirty="0">
                    <a:solidFill>
                      <a:srgbClr val="1A4E66"/>
                    </a:solidFill>
                    <a:latin typeface="Avenir Book" panose="02000503020000020003" pitchFamily="2" charset="0"/>
                  </a:rPr>
                  <a:t>Body Image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72E1091-4DD3-2047-A048-5762ED4B30AD}"/>
                  </a:ext>
                </a:extLst>
              </p:cNvPr>
              <p:cNvSpPr txBox="1"/>
              <p:nvPr/>
            </p:nvSpPr>
            <p:spPr>
              <a:xfrm>
                <a:off x="6913698" y="1408260"/>
                <a:ext cx="1569392" cy="2188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300" b="1" dirty="0">
                    <a:solidFill>
                      <a:srgbClr val="1A4E66"/>
                    </a:solidFill>
                    <a:latin typeface="Avenir Book" panose="02000503020000020003" pitchFamily="2" charset="0"/>
                  </a:rPr>
                  <a:t>30-min </a:t>
                </a:r>
                <a:r>
                  <a:rPr lang="en-US" sz="1300" b="1" i="1" dirty="0">
                    <a:solidFill>
                      <a:srgbClr val="1A4E66"/>
                    </a:solidFill>
                    <a:latin typeface="Avenir Book" panose="02000503020000020003" pitchFamily="2" charset="0"/>
                  </a:rPr>
                  <a:t>Rest</a:t>
                </a:r>
                <a:endParaRPr lang="en-US" sz="1300" i="1" dirty="0">
                  <a:solidFill>
                    <a:srgbClr val="1A4E66"/>
                  </a:solidFill>
                  <a:latin typeface="Avenir Book" panose="02000503020000020003" pitchFamily="2" charset="0"/>
                </a:endParaRPr>
              </a:p>
            </p:txBody>
          </p:sp>
        </p:grp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66C7F4AD-24BC-7243-82D3-FD2436D5CEF7}"/>
                </a:ext>
              </a:extLst>
            </p:cNvPr>
            <p:cNvCxnSpPr>
              <a:cxnSpLocks/>
            </p:cNvCxnSpPr>
            <p:nvPr/>
          </p:nvCxnSpPr>
          <p:spPr>
            <a:xfrm>
              <a:off x="2064272" y="2459541"/>
              <a:ext cx="554911" cy="0"/>
            </a:xfrm>
            <a:prstGeom prst="straightConnector1">
              <a:avLst/>
            </a:prstGeom>
            <a:ln w="38100">
              <a:solidFill>
                <a:srgbClr val="1A4E66"/>
              </a:solidFill>
              <a:prstDash val="dash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57CF6E1B-7934-334C-84EB-D0A4004378B6}"/>
                </a:ext>
              </a:extLst>
            </p:cNvPr>
            <p:cNvCxnSpPr>
              <a:cxnSpLocks/>
            </p:cNvCxnSpPr>
            <p:nvPr/>
          </p:nvCxnSpPr>
          <p:spPr>
            <a:xfrm>
              <a:off x="3386569" y="2486446"/>
              <a:ext cx="930962" cy="0"/>
            </a:xfrm>
            <a:prstGeom prst="straightConnector1">
              <a:avLst/>
            </a:prstGeom>
            <a:ln w="38100">
              <a:solidFill>
                <a:srgbClr val="1A4E66"/>
              </a:solidFill>
              <a:prstDash val="dash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10" name="TextBox 109">
            <a:extLst>
              <a:ext uri="{FF2B5EF4-FFF2-40B4-BE49-F238E27FC236}">
                <a16:creationId xmlns:a16="http://schemas.microsoft.com/office/drawing/2014/main" id="{BC97FFA7-D051-FB49-A1E1-CF5013686177}"/>
              </a:ext>
            </a:extLst>
          </p:cNvPr>
          <p:cNvSpPr txBox="1"/>
          <p:nvPr/>
        </p:nvSpPr>
        <p:spPr>
          <a:xfrm>
            <a:off x="-3096" y="6418471"/>
            <a:ext cx="1089969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b="1" dirty="0">
                <a:solidFill>
                  <a:srgbClr val="1A4E66"/>
                </a:solidFill>
                <a:latin typeface="Avenir Book" panose="02000503020000020003" pitchFamily="2" charset="0"/>
              </a:rPr>
              <a:t>Note</a:t>
            </a:r>
            <a:r>
              <a:rPr lang="en-US" sz="1300" dirty="0">
                <a:solidFill>
                  <a:srgbClr val="1A4E66"/>
                </a:solidFill>
                <a:latin typeface="Avenir Book" panose="02000503020000020003" pitchFamily="2" charset="0"/>
              </a:rPr>
              <a:t>. Day A-C order is randomized. Accelerometer-measured free-living activity; self-reported </a:t>
            </a:r>
            <a:r>
              <a:rPr lang="en-US" sz="1300" dirty="0" err="1">
                <a:solidFill>
                  <a:srgbClr val="1A4E66"/>
                </a:solidFill>
                <a:latin typeface="Avenir Book" panose="02000503020000020003" pitchFamily="2" charset="0"/>
              </a:rPr>
              <a:t>DEx</a:t>
            </a:r>
            <a:r>
              <a:rPr lang="en-US" sz="1300" dirty="0">
                <a:solidFill>
                  <a:srgbClr val="1A4E66"/>
                </a:solidFill>
                <a:latin typeface="Avenir Book" panose="02000503020000020003" pitchFamily="2" charset="0"/>
              </a:rPr>
              <a:t>; ED symptoms; anxiety and personality measures collected at screening; additional state self-report measures collected during Day C 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AE8B3DF9-F46B-0948-9D62-0DFE0F2A25CA}"/>
              </a:ext>
            </a:extLst>
          </p:cNvPr>
          <p:cNvSpPr txBox="1"/>
          <p:nvPr/>
        </p:nvSpPr>
        <p:spPr>
          <a:xfrm>
            <a:off x="365710" y="640705"/>
            <a:ext cx="56829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>
                <a:solidFill>
                  <a:srgbClr val="1A4E66"/>
                </a:solidFill>
                <a:latin typeface="Avenir Book" panose="02000503020000020003" pitchFamily="2" charset="0"/>
              </a:rPr>
              <a:t>DAY A: Prescribed Exercise Task - Rest Condition; Self-Paced Exercise - Exercise Condition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50577F79-4C74-A440-9888-9154B46FDF80}"/>
              </a:ext>
            </a:extLst>
          </p:cNvPr>
          <p:cNvSpPr txBox="1"/>
          <p:nvPr/>
        </p:nvSpPr>
        <p:spPr>
          <a:xfrm>
            <a:off x="6232828" y="715717"/>
            <a:ext cx="59765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>
                <a:solidFill>
                  <a:srgbClr val="1A4E66"/>
                </a:solidFill>
                <a:latin typeface="Avenir Book" panose="02000503020000020003" pitchFamily="2" charset="0"/>
              </a:rPr>
              <a:t>DAY B: Prescribed Exercise Task - Exercise Condition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2C181165-700C-954D-8982-C7423DAD106E}"/>
              </a:ext>
            </a:extLst>
          </p:cNvPr>
          <p:cNvSpPr txBox="1"/>
          <p:nvPr/>
        </p:nvSpPr>
        <p:spPr>
          <a:xfrm>
            <a:off x="6260609" y="4438458"/>
            <a:ext cx="5410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>
                <a:solidFill>
                  <a:srgbClr val="1A4E66"/>
                </a:solidFill>
                <a:latin typeface="Avenir Book" panose="02000503020000020003" pitchFamily="2" charset="0"/>
              </a:rPr>
              <a:t>DAY C: Self-paced Exercise Task - Rest Condition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E87DE7D-81A1-5143-89D9-6AFB6A619803}"/>
              </a:ext>
            </a:extLst>
          </p:cNvPr>
          <p:cNvGrpSpPr/>
          <p:nvPr/>
        </p:nvGrpSpPr>
        <p:grpSpPr>
          <a:xfrm>
            <a:off x="187196" y="3879626"/>
            <a:ext cx="5743818" cy="2468176"/>
            <a:chOff x="11327" y="3802979"/>
            <a:chExt cx="5684961" cy="2438772"/>
          </a:xfrm>
        </p:grpSpPr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0EE842EF-8D30-3C40-9F03-975221F11718}"/>
                </a:ext>
              </a:extLst>
            </p:cNvPr>
            <p:cNvSpPr txBox="1"/>
            <p:nvPr/>
          </p:nvSpPr>
          <p:spPr>
            <a:xfrm>
              <a:off x="11327" y="4953103"/>
              <a:ext cx="1352271" cy="2889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>
                  <a:solidFill>
                    <a:srgbClr val="1A4E66"/>
                  </a:solidFill>
                  <a:latin typeface="Avenir Book" panose="02000503020000020003" pitchFamily="2" charset="0"/>
                </a:rPr>
                <a:t>State Measures</a:t>
              </a:r>
            </a:p>
          </p:txBody>
        </p:sp>
        <p:sp>
          <p:nvSpPr>
            <p:cNvPr id="132" name="Rounded Rectangle 131">
              <a:extLst>
                <a:ext uri="{FF2B5EF4-FFF2-40B4-BE49-F238E27FC236}">
                  <a16:creationId xmlns:a16="http://schemas.microsoft.com/office/drawing/2014/main" id="{977F3B5E-8A0A-1A4D-ABC2-68D8B6D7F433}"/>
                </a:ext>
              </a:extLst>
            </p:cNvPr>
            <p:cNvSpPr/>
            <p:nvPr/>
          </p:nvSpPr>
          <p:spPr>
            <a:xfrm>
              <a:off x="2085287" y="4595852"/>
              <a:ext cx="762529" cy="1474324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C2B824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00">
                <a:solidFill>
                  <a:srgbClr val="1A4E66"/>
                </a:solidFill>
                <a:latin typeface="Avenir Book" panose="02000503020000020003" pitchFamily="2" charset="0"/>
              </a:endParaRPr>
            </a:p>
          </p:txBody>
        </p:sp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id="{7EE21D09-90A3-8F47-8ACF-C5A9DB18B4A1}"/>
                </a:ext>
              </a:extLst>
            </p:cNvPr>
            <p:cNvGrpSpPr/>
            <p:nvPr/>
          </p:nvGrpSpPr>
          <p:grpSpPr>
            <a:xfrm>
              <a:off x="4047563" y="3802979"/>
              <a:ext cx="1648725" cy="2438772"/>
              <a:chOff x="6700242" y="1111179"/>
              <a:chExt cx="1249603" cy="1823300"/>
            </a:xfrm>
          </p:grpSpPr>
          <p:sp>
            <p:nvSpPr>
              <p:cNvPr id="129" name="Rounded Rectangle 128">
                <a:extLst>
                  <a:ext uri="{FF2B5EF4-FFF2-40B4-BE49-F238E27FC236}">
                    <a16:creationId xmlns:a16="http://schemas.microsoft.com/office/drawing/2014/main" id="{3D91FC81-8316-DA44-B153-174FD0C3774F}"/>
                  </a:ext>
                </a:extLst>
              </p:cNvPr>
              <p:cNvSpPr/>
              <p:nvPr/>
            </p:nvSpPr>
            <p:spPr>
              <a:xfrm>
                <a:off x="6700242" y="1523516"/>
                <a:ext cx="1199637" cy="1410963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rgbClr val="C2B824"/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1300" dirty="0">
                  <a:solidFill>
                    <a:srgbClr val="1A4E66"/>
                  </a:solidFill>
                  <a:latin typeface="Avenir Book" panose="02000503020000020003" pitchFamily="2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1300" dirty="0">
                  <a:solidFill>
                    <a:srgbClr val="1A4E66"/>
                  </a:solidFill>
                  <a:latin typeface="Avenir Book" panose="02000503020000020003" pitchFamily="2" charset="0"/>
                </a:endParaRPr>
              </a:p>
              <a:p>
                <a:endParaRPr lang="en-US" sz="1300" dirty="0">
                  <a:solidFill>
                    <a:srgbClr val="1A4E66"/>
                  </a:solidFill>
                  <a:latin typeface="Avenir Book" panose="02000503020000020003" pitchFamily="2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300" dirty="0">
                    <a:solidFill>
                      <a:srgbClr val="1A4E66"/>
                    </a:solidFill>
                    <a:latin typeface="Avenir Book" panose="02000503020000020003" pitchFamily="2" charset="0"/>
                  </a:rPr>
                  <a:t>HR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300" dirty="0">
                    <a:solidFill>
                      <a:srgbClr val="1A4E66"/>
                    </a:solidFill>
                    <a:latin typeface="Avenir Book" panose="02000503020000020003" pitchFamily="2" charset="0"/>
                  </a:rPr>
                  <a:t>Distance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300" dirty="0">
                    <a:solidFill>
                      <a:srgbClr val="1A4E66"/>
                    </a:solidFill>
                    <a:latin typeface="Avenir Book" panose="02000503020000020003" pitchFamily="2" charset="0"/>
                  </a:rPr>
                  <a:t>Exertion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300" dirty="0">
                    <a:solidFill>
                      <a:srgbClr val="1A4E66"/>
                    </a:solidFill>
                    <a:latin typeface="Avenir Book" panose="02000503020000020003" pitchFamily="2" charset="0"/>
                  </a:rPr>
                  <a:t>Affect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300" dirty="0">
                    <a:solidFill>
                      <a:srgbClr val="1A4E66"/>
                    </a:solidFill>
                    <a:latin typeface="Avenir Book" panose="02000503020000020003" pitchFamily="2" charset="0"/>
                  </a:rPr>
                  <a:t>Body Image</a:t>
                </a:r>
              </a:p>
            </p:txBody>
          </p:sp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F3DA5176-74B7-3747-BCF6-7C028AD63B27}"/>
                  </a:ext>
                </a:extLst>
              </p:cNvPr>
              <p:cNvSpPr txBox="1"/>
              <p:nvPr/>
            </p:nvSpPr>
            <p:spPr>
              <a:xfrm>
                <a:off x="6750207" y="1111179"/>
                <a:ext cx="1199638" cy="3637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300" b="1" dirty="0">
                    <a:solidFill>
                      <a:srgbClr val="1A4E66"/>
                    </a:solidFill>
                    <a:latin typeface="Avenir Book" panose="02000503020000020003" pitchFamily="2" charset="0"/>
                  </a:rPr>
                  <a:t>30-min </a:t>
                </a:r>
                <a:r>
                  <a:rPr lang="en-US" sz="1300" b="1" i="1" dirty="0">
                    <a:solidFill>
                      <a:srgbClr val="1A4E66"/>
                    </a:solidFill>
                    <a:latin typeface="Avenir Book" panose="02000503020000020003" pitchFamily="2" charset="0"/>
                  </a:rPr>
                  <a:t>self-paced </a:t>
                </a:r>
                <a:r>
                  <a:rPr lang="en-US" sz="1300" b="1" dirty="0">
                    <a:solidFill>
                      <a:srgbClr val="1A4E66"/>
                    </a:solidFill>
                    <a:latin typeface="Avenir Book" panose="02000503020000020003" pitchFamily="2" charset="0"/>
                  </a:rPr>
                  <a:t>exercise</a:t>
                </a:r>
              </a:p>
            </p:txBody>
          </p:sp>
        </p:grpSp>
        <p:cxnSp>
          <p:nvCxnSpPr>
            <p:cNvPr id="127" name="Straight Arrow Connector 126">
              <a:extLst>
                <a:ext uri="{FF2B5EF4-FFF2-40B4-BE49-F238E27FC236}">
                  <a16:creationId xmlns:a16="http://schemas.microsoft.com/office/drawing/2014/main" id="{8F49AB98-2971-6147-88A4-3C266E3F4582}"/>
                </a:ext>
              </a:extLst>
            </p:cNvPr>
            <p:cNvCxnSpPr>
              <a:cxnSpLocks/>
            </p:cNvCxnSpPr>
            <p:nvPr/>
          </p:nvCxnSpPr>
          <p:spPr>
            <a:xfrm>
              <a:off x="1509876" y="5447982"/>
              <a:ext cx="554911" cy="0"/>
            </a:xfrm>
            <a:prstGeom prst="straightConnector1">
              <a:avLst/>
            </a:prstGeom>
            <a:ln w="38100">
              <a:solidFill>
                <a:srgbClr val="1A4E66"/>
              </a:solidFill>
              <a:prstDash val="dash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8" name="Straight Arrow Connector 127">
              <a:extLst>
                <a:ext uri="{FF2B5EF4-FFF2-40B4-BE49-F238E27FC236}">
                  <a16:creationId xmlns:a16="http://schemas.microsoft.com/office/drawing/2014/main" id="{BD6C4870-EAB3-2841-AF3C-11AFD69758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17336" y="5471180"/>
              <a:ext cx="1130228" cy="5802"/>
            </a:xfrm>
            <a:prstGeom prst="straightConnector1">
              <a:avLst/>
            </a:prstGeom>
            <a:ln w="38100">
              <a:solidFill>
                <a:srgbClr val="1A4E66"/>
              </a:solidFill>
              <a:prstDash val="dash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9CC458FA-553D-4641-A1D7-4ED6832590CF}"/>
              </a:ext>
            </a:extLst>
          </p:cNvPr>
          <p:cNvGrpSpPr/>
          <p:nvPr/>
        </p:nvGrpSpPr>
        <p:grpSpPr>
          <a:xfrm>
            <a:off x="334989" y="1238865"/>
            <a:ext cx="3884240" cy="3354073"/>
            <a:chOff x="337809" y="1026702"/>
            <a:chExt cx="3884240" cy="3354073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1E304102-B883-E347-A597-2521A58120EE}"/>
                </a:ext>
              </a:extLst>
            </p:cNvPr>
            <p:cNvGrpSpPr/>
            <p:nvPr/>
          </p:nvGrpSpPr>
          <p:grpSpPr>
            <a:xfrm>
              <a:off x="337809" y="1026702"/>
              <a:ext cx="1661523" cy="3354073"/>
              <a:chOff x="1957393" y="2071550"/>
              <a:chExt cx="1800693" cy="3759954"/>
            </a:xfrm>
          </p:grpSpPr>
          <p:sp>
            <p:nvSpPr>
              <p:cNvPr id="27" name="Rounded Rectangle 26">
                <a:extLst>
                  <a:ext uri="{FF2B5EF4-FFF2-40B4-BE49-F238E27FC236}">
                    <a16:creationId xmlns:a16="http://schemas.microsoft.com/office/drawing/2014/main" id="{A2AF0DA8-242D-AE41-9460-F7BECE7C3AE5}"/>
                  </a:ext>
                </a:extLst>
              </p:cNvPr>
              <p:cNvSpPr/>
              <p:nvPr/>
            </p:nvSpPr>
            <p:spPr>
              <a:xfrm>
                <a:off x="1997953" y="2388992"/>
                <a:ext cx="1760133" cy="407174"/>
              </a:xfrm>
              <a:prstGeom prst="roundRect">
                <a:avLst/>
              </a:prstGeom>
              <a:noFill/>
              <a:ln>
                <a:solidFill>
                  <a:srgbClr val="1A4E66"/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r>
                  <a:rPr lang="en-US" sz="1200" dirty="0">
                    <a:solidFill>
                      <a:srgbClr val="1A4E66"/>
                    </a:solidFill>
                    <a:latin typeface="Avenir Book" panose="02000503020000020003" pitchFamily="2" charset="0"/>
                  </a:rPr>
                  <a:t>Affect, Body Image</a:t>
                </a:r>
              </a:p>
            </p:txBody>
          </p:sp>
          <p:sp>
            <p:nvSpPr>
              <p:cNvPr id="28" name="Rounded Rectangle 27">
                <a:extLst>
                  <a:ext uri="{FF2B5EF4-FFF2-40B4-BE49-F238E27FC236}">
                    <a16:creationId xmlns:a16="http://schemas.microsoft.com/office/drawing/2014/main" id="{2DC6B271-8724-4F40-B576-DDF6F0BF75D5}"/>
                  </a:ext>
                </a:extLst>
              </p:cNvPr>
              <p:cNvSpPr/>
              <p:nvPr/>
            </p:nvSpPr>
            <p:spPr>
              <a:xfrm>
                <a:off x="2012451" y="4637197"/>
                <a:ext cx="1475251" cy="1194307"/>
              </a:xfrm>
              <a:prstGeom prst="roundRect">
                <a:avLst/>
              </a:prstGeom>
              <a:noFill/>
              <a:ln>
                <a:solidFill>
                  <a:srgbClr val="1A4E66"/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r>
                  <a:rPr lang="en-US" sz="1200" dirty="0">
                    <a:solidFill>
                      <a:srgbClr val="1A4E66"/>
                    </a:solidFill>
                    <a:latin typeface="Avenir Book" panose="02000503020000020003" pitchFamily="2" charset="0"/>
                  </a:rPr>
                  <a:t>DA, </a:t>
                </a:r>
                <a:r>
                  <a:rPr lang="en-US" sz="1200" dirty="0" err="1">
                    <a:solidFill>
                      <a:srgbClr val="1A4E66"/>
                    </a:solidFill>
                    <a:latin typeface="Avenir Book" panose="02000503020000020003" pitchFamily="2" charset="0"/>
                  </a:rPr>
                  <a:t>eCB</a:t>
                </a:r>
                <a:r>
                  <a:rPr lang="en-US" sz="1200" dirty="0">
                    <a:solidFill>
                      <a:srgbClr val="1A4E66"/>
                    </a:solidFill>
                    <a:latin typeface="Avenir Book" panose="02000503020000020003" pitchFamily="2" charset="0"/>
                  </a:rPr>
                  <a:t>, 5-HT, leptin, cortisol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C656CA8-EDC4-DE4B-BA44-6DD3F03B8826}"/>
                  </a:ext>
                </a:extLst>
              </p:cNvPr>
              <p:cNvSpPr txBox="1"/>
              <p:nvPr/>
            </p:nvSpPr>
            <p:spPr>
              <a:xfrm>
                <a:off x="1957393" y="2071550"/>
                <a:ext cx="1480711" cy="3277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00" b="1" dirty="0">
                    <a:solidFill>
                      <a:srgbClr val="1A4E66"/>
                    </a:solidFill>
                    <a:latin typeface="Avenir Book" panose="02000503020000020003" pitchFamily="2" charset="0"/>
                  </a:rPr>
                  <a:t>State Measures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72CC11A-90E5-064D-8418-59C6101AD4F5}"/>
                  </a:ext>
                </a:extLst>
              </p:cNvPr>
              <p:cNvSpPr txBox="1"/>
              <p:nvPr/>
            </p:nvSpPr>
            <p:spPr>
              <a:xfrm>
                <a:off x="2013037" y="4344030"/>
                <a:ext cx="1054871" cy="3277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00" b="1" dirty="0">
                    <a:solidFill>
                      <a:srgbClr val="1A4E66"/>
                    </a:solidFill>
                    <a:latin typeface="Avenir Book" panose="02000503020000020003" pitchFamily="2" charset="0"/>
                  </a:rPr>
                  <a:t>Biomarker</a:t>
                </a:r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FA454E5A-1E1D-4C47-82E0-21527F1E30D5}"/>
                </a:ext>
              </a:extLst>
            </p:cNvPr>
            <p:cNvGrpSpPr/>
            <p:nvPr/>
          </p:nvGrpSpPr>
          <p:grpSpPr>
            <a:xfrm>
              <a:off x="2356745" y="1142509"/>
              <a:ext cx="1400270" cy="1934796"/>
              <a:chOff x="6987930" y="2940015"/>
              <a:chExt cx="1895785" cy="2032163"/>
            </a:xfrm>
          </p:grpSpPr>
          <p:sp>
            <p:nvSpPr>
              <p:cNvPr id="37" name="Rounded Rectangle 36">
                <a:extLst>
                  <a:ext uri="{FF2B5EF4-FFF2-40B4-BE49-F238E27FC236}">
                    <a16:creationId xmlns:a16="http://schemas.microsoft.com/office/drawing/2014/main" id="{7DFA8508-7DDE-D042-9F9D-8A815E8E7C4C}"/>
                  </a:ext>
                </a:extLst>
              </p:cNvPr>
              <p:cNvSpPr/>
              <p:nvPr/>
            </p:nvSpPr>
            <p:spPr>
              <a:xfrm>
                <a:off x="6987930" y="3273371"/>
                <a:ext cx="1895785" cy="1698807"/>
              </a:xfrm>
              <a:prstGeom prst="roundRect">
                <a:avLst/>
              </a:prstGeom>
              <a:noFill/>
              <a:ln>
                <a:solidFill>
                  <a:srgbClr val="1A4E66"/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00">
                  <a:solidFill>
                    <a:srgbClr val="1A4E66"/>
                  </a:solidFill>
                  <a:latin typeface="Avenir Book" panose="02000503020000020003" pitchFamily="2" charset="0"/>
                </a:endParaRP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F6D5C13-4064-9B48-813A-BF200490699C}"/>
                  </a:ext>
                </a:extLst>
              </p:cNvPr>
              <p:cNvSpPr txBox="1"/>
              <p:nvPr/>
            </p:nvSpPr>
            <p:spPr>
              <a:xfrm>
                <a:off x="7166516" y="2940015"/>
                <a:ext cx="1494760" cy="3071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300" b="1" dirty="0">
                    <a:solidFill>
                      <a:srgbClr val="1A4E66"/>
                    </a:solidFill>
                    <a:latin typeface="Avenir Book" panose="02000503020000020003" pitchFamily="2" charset="0"/>
                  </a:rPr>
                  <a:t>30-min </a:t>
                </a:r>
                <a:r>
                  <a:rPr lang="en-US" sz="1300" b="1" i="1" dirty="0">
                    <a:solidFill>
                      <a:srgbClr val="1A4E66"/>
                    </a:solidFill>
                    <a:latin typeface="Avenir Book" panose="02000503020000020003" pitchFamily="2" charset="0"/>
                  </a:rPr>
                  <a:t>Rest</a:t>
                </a:r>
              </a:p>
            </p:txBody>
          </p:sp>
        </p:grpSp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AFDEC441-2B98-F942-8531-6BB1E2C88AAC}"/>
                </a:ext>
              </a:extLst>
            </p:cNvPr>
            <p:cNvGrpSpPr/>
            <p:nvPr/>
          </p:nvGrpSpPr>
          <p:grpSpPr>
            <a:xfrm>
              <a:off x="388611" y="1725184"/>
              <a:ext cx="1345545" cy="1352121"/>
              <a:chOff x="4670736" y="2632874"/>
              <a:chExt cx="1302315" cy="1530234"/>
            </a:xfrm>
          </p:grpSpPr>
          <p:sp>
            <p:nvSpPr>
              <p:cNvPr id="95" name="Rounded Rectangle 94">
                <a:extLst>
                  <a:ext uri="{FF2B5EF4-FFF2-40B4-BE49-F238E27FC236}">
                    <a16:creationId xmlns:a16="http://schemas.microsoft.com/office/drawing/2014/main" id="{18E2D705-552E-7C46-8E42-9CD26F0D305A}"/>
                  </a:ext>
                </a:extLst>
              </p:cNvPr>
              <p:cNvSpPr/>
              <p:nvPr/>
            </p:nvSpPr>
            <p:spPr>
              <a:xfrm>
                <a:off x="4670736" y="2980638"/>
                <a:ext cx="1302315" cy="1182470"/>
              </a:xfrm>
              <a:prstGeom prst="roundRect">
                <a:avLst/>
              </a:prstGeom>
              <a:noFill/>
              <a:ln>
                <a:solidFill>
                  <a:srgbClr val="1A4E66"/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sz="1300" dirty="0">
                    <a:solidFill>
                      <a:srgbClr val="1A4E66"/>
                    </a:solidFill>
                    <a:latin typeface="Avenir Book" panose="02000503020000020003" pitchFamily="2" charset="0"/>
                  </a:rPr>
                  <a:t>Work for</a:t>
                </a:r>
                <a:r>
                  <a:rPr lang="en-US" sz="1300" i="1" dirty="0">
                    <a:solidFill>
                      <a:srgbClr val="1A4E66"/>
                    </a:solidFill>
                    <a:latin typeface="Avenir Book" panose="02000503020000020003" pitchFamily="2" charset="0"/>
                  </a:rPr>
                  <a:t> </a:t>
                </a:r>
                <a:r>
                  <a:rPr lang="en-US" sz="1300" b="1" i="1" dirty="0">
                    <a:solidFill>
                      <a:srgbClr val="1A4E66"/>
                    </a:solidFill>
                    <a:latin typeface="Avenir Book" panose="02000503020000020003" pitchFamily="2" charset="0"/>
                  </a:rPr>
                  <a:t>$</a:t>
                </a:r>
                <a:r>
                  <a:rPr lang="en-US" sz="1300" i="1" dirty="0">
                    <a:solidFill>
                      <a:srgbClr val="1A4E66"/>
                    </a:solidFill>
                    <a:latin typeface="Avenir Book" panose="02000503020000020003" pitchFamily="2" charset="0"/>
                  </a:rPr>
                  <a:t> </a:t>
                </a:r>
              </a:p>
            </p:txBody>
          </p:sp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46E0CA34-F5EC-564A-8CB7-372E8676DEBD}"/>
                  </a:ext>
                </a:extLst>
              </p:cNvPr>
              <p:cNvSpPr txBox="1"/>
              <p:nvPr/>
            </p:nvSpPr>
            <p:spPr>
              <a:xfrm>
                <a:off x="4694257" y="2632874"/>
                <a:ext cx="965345" cy="3309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00" b="1" dirty="0">
                    <a:solidFill>
                      <a:srgbClr val="1A4E66"/>
                    </a:solidFill>
                    <a:latin typeface="Avenir Book" panose="02000503020000020003" pitchFamily="2" charset="0"/>
                  </a:rPr>
                  <a:t>Behavioral</a:t>
                </a:r>
              </a:p>
            </p:txBody>
          </p:sp>
        </p:grpSp>
        <p:cxnSp>
          <p:nvCxnSpPr>
            <p:cNvPr id="107" name="Straight Arrow Connector 106">
              <a:extLst>
                <a:ext uri="{FF2B5EF4-FFF2-40B4-BE49-F238E27FC236}">
                  <a16:creationId xmlns:a16="http://schemas.microsoft.com/office/drawing/2014/main" id="{7ABC3093-7829-EE41-9E3F-5AEAD7EC22FE}"/>
                </a:ext>
              </a:extLst>
            </p:cNvPr>
            <p:cNvCxnSpPr>
              <a:cxnSpLocks/>
            </p:cNvCxnSpPr>
            <p:nvPr/>
          </p:nvCxnSpPr>
          <p:spPr>
            <a:xfrm>
              <a:off x="1731690" y="2341718"/>
              <a:ext cx="554911" cy="0"/>
            </a:xfrm>
            <a:prstGeom prst="straightConnector1">
              <a:avLst/>
            </a:prstGeom>
            <a:ln w="38100">
              <a:solidFill>
                <a:srgbClr val="1A4E66"/>
              </a:solidFill>
              <a:prstDash val="dash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7F1A17D4-0997-0C4A-A00E-6865D16070C9}"/>
                </a:ext>
              </a:extLst>
            </p:cNvPr>
            <p:cNvCxnSpPr>
              <a:cxnSpLocks/>
            </p:cNvCxnSpPr>
            <p:nvPr/>
          </p:nvCxnSpPr>
          <p:spPr>
            <a:xfrm>
              <a:off x="3757015" y="2341718"/>
              <a:ext cx="465034" cy="0"/>
            </a:xfrm>
            <a:prstGeom prst="straightConnector1">
              <a:avLst/>
            </a:prstGeom>
            <a:ln w="38100">
              <a:solidFill>
                <a:srgbClr val="1A4E66"/>
              </a:solidFill>
              <a:prstDash val="dash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2" name="Title 1">
            <a:extLst>
              <a:ext uri="{FF2B5EF4-FFF2-40B4-BE49-F238E27FC236}">
                <a16:creationId xmlns:a16="http://schemas.microsoft.com/office/drawing/2014/main" id="{761C83A2-388D-414E-A14B-A62BDB5FCB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62" y="-56716"/>
            <a:ext cx="12163837" cy="719121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>
                <a:solidFill>
                  <a:srgbClr val="1A4E66"/>
                </a:solidFill>
                <a:latin typeface="Avenir Book" panose="02000503020000020003" pitchFamily="2" charset="0"/>
                <a:cs typeface="Calibri" panose="020F0502020204030204" pitchFamily="34" charset="0"/>
              </a:rPr>
              <a:t>Study Procedures</a:t>
            </a:r>
            <a:endParaRPr lang="en-US" sz="3600" b="1" baseline="30000" dirty="0">
              <a:solidFill>
                <a:srgbClr val="1A4E66"/>
              </a:solidFill>
              <a:latin typeface="Avenir Book" panose="02000503020000020003" pitchFamily="2" charset="0"/>
              <a:cs typeface="Calibri" panose="020F0502020204030204" pitchFamily="34" charset="0"/>
            </a:endParaRPr>
          </a:p>
        </p:txBody>
      </p:sp>
      <p:pic>
        <p:nvPicPr>
          <p:cNvPr id="14" name="Graphic 13" descr="Programmer female with solid fill">
            <a:extLst>
              <a:ext uri="{FF2B5EF4-FFF2-40B4-BE49-F238E27FC236}">
                <a16:creationId xmlns:a16="http://schemas.microsoft.com/office/drawing/2014/main" id="{9A809FBB-E8C2-6618-D4C9-7A9FBDF1BB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3668" y="2544269"/>
            <a:ext cx="682628" cy="682628"/>
          </a:xfrm>
          <a:prstGeom prst="rect">
            <a:avLst/>
          </a:prstGeom>
        </p:spPr>
      </p:pic>
      <p:pic>
        <p:nvPicPr>
          <p:cNvPr id="16" name="Graphic 15" descr="Programmer female with solid fill">
            <a:extLst>
              <a:ext uri="{FF2B5EF4-FFF2-40B4-BE49-F238E27FC236}">
                <a16:creationId xmlns:a16="http://schemas.microsoft.com/office/drawing/2014/main" id="{719DEA31-5EFE-C472-5B68-52D4157DA8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81159" y="2357959"/>
            <a:ext cx="544249" cy="544249"/>
          </a:xfrm>
          <a:prstGeom prst="rect">
            <a:avLst/>
          </a:prstGeom>
        </p:spPr>
      </p:pic>
      <p:pic>
        <p:nvPicPr>
          <p:cNvPr id="32" name="Graphic 31" descr="Cycling with solid fill">
            <a:extLst>
              <a:ext uri="{FF2B5EF4-FFF2-40B4-BE49-F238E27FC236}">
                <a16:creationId xmlns:a16="http://schemas.microsoft.com/office/drawing/2014/main" id="{D450B213-16AD-C73E-FF0B-C3EB9CC543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73482" y="4450147"/>
            <a:ext cx="748727" cy="748727"/>
          </a:xfrm>
          <a:prstGeom prst="rect">
            <a:avLst/>
          </a:prstGeom>
        </p:spPr>
      </p:pic>
      <p:pic>
        <p:nvPicPr>
          <p:cNvPr id="34" name="Graphic 33" descr="Couch with solid fill">
            <a:extLst>
              <a:ext uri="{FF2B5EF4-FFF2-40B4-BE49-F238E27FC236}">
                <a16:creationId xmlns:a16="http://schemas.microsoft.com/office/drawing/2014/main" id="{D7BB91A6-761A-220B-ECFE-00C1B86079B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593531" y="1744211"/>
            <a:ext cx="914400" cy="914400"/>
          </a:xfrm>
          <a:prstGeom prst="rect">
            <a:avLst/>
          </a:prstGeom>
        </p:spPr>
      </p:pic>
      <p:pic>
        <p:nvPicPr>
          <p:cNvPr id="35" name="Graphic 34" descr="Couch with solid fill">
            <a:extLst>
              <a:ext uri="{FF2B5EF4-FFF2-40B4-BE49-F238E27FC236}">
                <a16:creationId xmlns:a16="http://schemas.microsoft.com/office/drawing/2014/main" id="{A16A4574-C2BC-CF62-B68B-305C285D554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346701" y="4940620"/>
            <a:ext cx="914400" cy="914400"/>
          </a:xfrm>
          <a:prstGeom prst="rect">
            <a:avLst/>
          </a:prstGeom>
        </p:spPr>
      </p:pic>
      <p:pic>
        <p:nvPicPr>
          <p:cNvPr id="40" name="Graphic 39" descr="Frappe Cup with solid fill">
            <a:extLst>
              <a:ext uri="{FF2B5EF4-FFF2-40B4-BE49-F238E27FC236}">
                <a16:creationId xmlns:a16="http://schemas.microsoft.com/office/drawing/2014/main" id="{14EE2CB7-57F4-41B7-095D-91E94F9A892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208894" y="4941472"/>
            <a:ext cx="914400" cy="914400"/>
          </a:xfrm>
          <a:prstGeom prst="rect">
            <a:avLst/>
          </a:prstGeom>
        </p:spPr>
      </p:pic>
      <p:pic>
        <p:nvPicPr>
          <p:cNvPr id="41" name="Graphic 40" descr="Frappe Cup with solid fill">
            <a:extLst>
              <a:ext uri="{FF2B5EF4-FFF2-40B4-BE49-F238E27FC236}">
                <a16:creationId xmlns:a16="http://schemas.microsoft.com/office/drawing/2014/main" id="{2766768D-89CE-04D8-B4C8-811770CF6B0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306686" y="5085606"/>
            <a:ext cx="914400" cy="914400"/>
          </a:xfrm>
          <a:prstGeom prst="rect">
            <a:avLst/>
          </a:prstGeom>
        </p:spPr>
      </p:pic>
      <p:pic>
        <p:nvPicPr>
          <p:cNvPr id="45" name="Graphic 44" descr="Test tubes with solid fill">
            <a:extLst>
              <a:ext uri="{FF2B5EF4-FFF2-40B4-BE49-F238E27FC236}">
                <a16:creationId xmlns:a16="http://schemas.microsoft.com/office/drawing/2014/main" id="{34C89AD3-502D-AACF-5874-8FCFB5D1F53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93182" y="4098180"/>
            <a:ext cx="478365" cy="478365"/>
          </a:xfrm>
          <a:prstGeom prst="rect">
            <a:avLst/>
          </a:prstGeom>
        </p:spPr>
      </p:pic>
      <p:grpSp>
        <p:nvGrpSpPr>
          <p:cNvPr id="70" name="Group 69">
            <a:extLst>
              <a:ext uri="{FF2B5EF4-FFF2-40B4-BE49-F238E27FC236}">
                <a16:creationId xmlns:a16="http://schemas.microsoft.com/office/drawing/2014/main" id="{CE811C34-265E-12B4-F4CB-A6CBF4B9937C}"/>
              </a:ext>
            </a:extLst>
          </p:cNvPr>
          <p:cNvGrpSpPr/>
          <p:nvPr/>
        </p:nvGrpSpPr>
        <p:grpSpPr>
          <a:xfrm>
            <a:off x="4226363" y="1651097"/>
            <a:ext cx="1375872" cy="1472456"/>
            <a:chOff x="4199007" y="2100323"/>
            <a:chExt cx="1375872" cy="1472456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6C031870-E8DD-7B80-2891-27694A6A395C}"/>
                </a:ext>
              </a:extLst>
            </p:cNvPr>
            <p:cNvGrpSpPr/>
            <p:nvPr/>
          </p:nvGrpSpPr>
          <p:grpSpPr>
            <a:xfrm>
              <a:off x="4213646" y="2408373"/>
              <a:ext cx="1361233" cy="1164406"/>
              <a:chOff x="4213646" y="2408373"/>
              <a:chExt cx="1361233" cy="1164406"/>
            </a:xfrm>
          </p:grpSpPr>
          <p:sp>
            <p:nvSpPr>
              <p:cNvPr id="47" name="Rounded Rectangle 46">
                <a:extLst>
                  <a:ext uri="{FF2B5EF4-FFF2-40B4-BE49-F238E27FC236}">
                    <a16:creationId xmlns:a16="http://schemas.microsoft.com/office/drawing/2014/main" id="{1F416BF7-A058-9909-8D8C-D230AA104608}"/>
                  </a:ext>
                </a:extLst>
              </p:cNvPr>
              <p:cNvSpPr/>
              <p:nvPr/>
            </p:nvSpPr>
            <p:spPr>
              <a:xfrm>
                <a:off x="4213646" y="2408373"/>
                <a:ext cx="1361233" cy="1164406"/>
              </a:xfrm>
              <a:prstGeom prst="roundRect">
                <a:avLst/>
              </a:prstGeom>
              <a:noFill/>
              <a:ln>
                <a:solidFill>
                  <a:srgbClr val="1A4E66"/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r>
                  <a:rPr lang="en-US" sz="1200" dirty="0">
                    <a:solidFill>
                      <a:srgbClr val="1A4E66"/>
                    </a:solidFill>
                    <a:latin typeface="Avenir Book" panose="02000503020000020003" pitchFamily="2" charset="0"/>
                  </a:rPr>
                  <a:t>DA, </a:t>
                </a:r>
                <a:r>
                  <a:rPr lang="en-US" sz="1200" dirty="0" err="1">
                    <a:solidFill>
                      <a:srgbClr val="1A4E66"/>
                    </a:solidFill>
                    <a:latin typeface="Avenir Book" panose="02000503020000020003" pitchFamily="2" charset="0"/>
                  </a:rPr>
                  <a:t>eCB</a:t>
                </a:r>
                <a:r>
                  <a:rPr lang="en-US" sz="1200" dirty="0">
                    <a:solidFill>
                      <a:srgbClr val="1A4E66"/>
                    </a:solidFill>
                    <a:latin typeface="Avenir Book" panose="02000503020000020003" pitchFamily="2" charset="0"/>
                  </a:rPr>
                  <a:t>, 5-HT, leptin, cortisol</a:t>
                </a:r>
              </a:p>
            </p:txBody>
          </p:sp>
          <p:pic>
            <p:nvPicPr>
              <p:cNvPr id="48" name="Graphic 47" descr="Test tubes with solid fill">
                <a:extLst>
                  <a:ext uri="{FF2B5EF4-FFF2-40B4-BE49-F238E27FC236}">
                    <a16:creationId xmlns:a16="http://schemas.microsoft.com/office/drawing/2014/main" id="{CED99942-CCC0-281F-2F2E-D1735FC6B0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4540990" y="2880253"/>
                <a:ext cx="610146" cy="610146"/>
              </a:xfrm>
              <a:prstGeom prst="rect">
                <a:avLst/>
              </a:prstGeom>
            </p:spPr>
          </p:pic>
        </p:grp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5E61237B-2955-75A5-DF0F-679F9EEC0E36}"/>
                </a:ext>
              </a:extLst>
            </p:cNvPr>
            <p:cNvSpPr txBox="1"/>
            <p:nvPr/>
          </p:nvSpPr>
          <p:spPr>
            <a:xfrm>
              <a:off x="4199007" y="2100323"/>
              <a:ext cx="973343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>
                  <a:solidFill>
                    <a:srgbClr val="1A4E66"/>
                  </a:solidFill>
                  <a:latin typeface="Avenir Book" panose="02000503020000020003" pitchFamily="2" charset="0"/>
                </a:rPr>
                <a:t>Biomarker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8588B450-CAD3-CB0D-0CEB-A036A549F022}"/>
              </a:ext>
            </a:extLst>
          </p:cNvPr>
          <p:cNvGrpSpPr/>
          <p:nvPr/>
        </p:nvGrpSpPr>
        <p:grpSpPr>
          <a:xfrm>
            <a:off x="6234933" y="1106214"/>
            <a:ext cx="4209015" cy="3301197"/>
            <a:chOff x="324395" y="968063"/>
            <a:chExt cx="4209015" cy="3301197"/>
          </a:xfrm>
        </p:grpSpPr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842F0A11-F320-B935-EE83-63DA7BC318F9}"/>
                </a:ext>
              </a:extLst>
            </p:cNvPr>
            <p:cNvGrpSpPr/>
            <p:nvPr/>
          </p:nvGrpSpPr>
          <p:grpSpPr>
            <a:xfrm>
              <a:off x="324395" y="968063"/>
              <a:ext cx="1607684" cy="3301197"/>
              <a:chOff x="1942854" y="2005816"/>
              <a:chExt cx="1742344" cy="3700679"/>
            </a:xfrm>
          </p:grpSpPr>
          <p:sp>
            <p:nvSpPr>
              <p:cNvPr id="64" name="Rounded Rectangle 63">
                <a:extLst>
                  <a:ext uri="{FF2B5EF4-FFF2-40B4-BE49-F238E27FC236}">
                    <a16:creationId xmlns:a16="http://schemas.microsoft.com/office/drawing/2014/main" id="{E8E340F4-9CF0-6911-BE02-96F26ABEEE0A}"/>
                  </a:ext>
                </a:extLst>
              </p:cNvPr>
              <p:cNvSpPr/>
              <p:nvPr/>
            </p:nvSpPr>
            <p:spPr>
              <a:xfrm>
                <a:off x="1997951" y="2303149"/>
                <a:ext cx="1687247" cy="325443"/>
              </a:xfrm>
              <a:prstGeom prst="roundRect">
                <a:avLst/>
              </a:prstGeom>
              <a:noFill/>
              <a:ln>
                <a:solidFill>
                  <a:srgbClr val="1A4E66"/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r>
                  <a:rPr lang="en-US" sz="1200" dirty="0">
                    <a:solidFill>
                      <a:srgbClr val="1A4E66"/>
                    </a:solidFill>
                    <a:latin typeface="Avenir Book" panose="02000503020000020003" pitchFamily="2" charset="0"/>
                  </a:rPr>
                  <a:t>Affect, Body Image</a:t>
                </a:r>
              </a:p>
            </p:txBody>
          </p:sp>
          <p:sp>
            <p:nvSpPr>
              <p:cNvPr id="65" name="Rounded Rectangle 64">
                <a:extLst>
                  <a:ext uri="{FF2B5EF4-FFF2-40B4-BE49-F238E27FC236}">
                    <a16:creationId xmlns:a16="http://schemas.microsoft.com/office/drawing/2014/main" id="{6A216B4E-731C-1E81-E7F7-D184189E9D04}"/>
                  </a:ext>
                </a:extLst>
              </p:cNvPr>
              <p:cNvSpPr/>
              <p:nvPr/>
            </p:nvSpPr>
            <p:spPr>
              <a:xfrm>
                <a:off x="2022235" y="4512188"/>
                <a:ext cx="1475251" cy="1194307"/>
              </a:xfrm>
              <a:prstGeom prst="roundRect">
                <a:avLst/>
              </a:prstGeom>
              <a:noFill/>
              <a:ln>
                <a:solidFill>
                  <a:srgbClr val="1A4E66"/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r>
                  <a:rPr lang="en-US" sz="1200" dirty="0">
                    <a:solidFill>
                      <a:srgbClr val="1A4E66"/>
                    </a:solidFill>
                    <a:latin typeface="Avenir Book" panose="02000503020000020003" pitchFamily="2" charset="0"/>
                  </a:rPr>
                  <a:t>DA, </a:t>
                </a:r>
                <a:r>
                  <a:rPr lang="en-US" sz="1200" dirty="0" err="1">
                    <a:solidFill>
                      <a:srgbClr val="1A4E66"/>
                    </a:solidFill>
                    <a:latin typeface="Avenir Book" panose="02000503020000020003" pitchFamily="2" charset="0"/>
                  </a:rPr>
                  <a:t>eCB</a:t>
                </a:r>
                <a:r>
                  <a:rPr lang="en-US" sz="1200" dirty="0">
                    <a:solidFill>
                      <a:srgbClr val="1A4E66"/>
                    </a:solidFill>
                    <a:latin typeface="Avenir Book" panose="02000503020000020003" pitchFamily="2" charset="0"/>
                  </a:rPr>
                  <a:t>, 5-HT, leptin, cortisol</a:t>
                </a:r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9C85F42E-2574-C290-DA81-AF0ED5F9FE0C}"/>
                  </a:ext>
                </a:extLst>
              </p:cNvPr>
              <p:cNvSpPr txBox="1"/>
              <p:nvPr/>
            </p:nvSpPr>
            <p:spPr>
              <a:xfrm>
                <a:off x="1942854" y="2005816"/>
                <a:ext cx="1480710" cy="3277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00" b="1" dirty="0">
                    <a:solidFill>
                      <a:srgbClr val="1A4E66"/>
                    </a:solidFill>
                    <a:latin typeface="Avenir Book" panose="02000503020000020003" pitchFamily="2" charset="0"/>
                  </a:rPr>
                  <a:t>State Measures</a:t>
                </a: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61691113-8EC2-C867-39B3-2AE686ED0FE1}"/>
                  </a:ext>
                </a:extLst>
              </p:cNvPr>
              <p:cNvSpPr txBox="1"/>
              <p:nvPr/>
            </p:nvSpPr>
            <p:spPr>
              <a:xfrm>
                <a:off x="1988584" y="4241408"/>
                <a:ext cx="1054872" cy="3277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00" b="1" dirty="0">
                    <a:solidFill>
                      <a:srgbClr val="1A4E66"/>
                    </a:solidFill>
                    <a:latin typeface="Avenir Book" panose="02000503020000020003" pitchFamily="2" charset="0"/>
                  </a:rPr>
                  <a:t>Biomarker</a:t>
                </a:r>
              </a:p>
            </p:txBody>
          </p: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91798B68-0553-066C-91AF-B4E5F4B38FB8}"/>
                </a:ext>
              </a:extLst>
            </p:cNvPr>
            <p:cNvGrpSpPr/>
            <p:nvPr/>
          </p:nvGrpSpPr>
          <p:grpSpPr>
            <a:xfrm>
              <a:off x="2454344" y="1019363"/>
              <a:ext cx="1656755" cy="2615982"/>
              <a:chOff x="7120063" y="2810671"/>
              <a:chExt cx="2243031" cy="2747629"/>
            </a:xfrm>
          </p:grpSpPr>
          <p:sp>
            <p:nvSpPr>
              <p:cNvPr id="62" name="Rounded Rectangle 61">
                <a:extLst>
                  <a:ext uri="{FF2B5EF4-FFF2-40B4-BE49-F238E27FC236}">
                    <a16:creationId xmlns:a16="http://schemas.microsoft.com/office/drawing/2014/main" id="{9B980483-F063-F990-1676-717AEC6D47B6}"/>
                  </a:ext>
                </a:extLst>
              </p:cNvPr>
              <p:cNvSpPr/>
              <p:nvPr/>
            </p:nvSpPr>
            <p:spPr>
              <a:xfrm>
                <a:off x="7251521" y="3282555"/>
                <a:ext cx="1911940" cy="2275745"/>
              </a:xfrm>
              <a:prstGeom prst="roundRect">
                <a:avLst/>
              </a:prstGeom>
              <a:noFill/>
              <a:ln>
                <a:solidFill>
                  <a:srgbClr val="1A4E66"/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00" dirty="0">
                  <a:solidFill>
                    <a:srgbClr val="1A4E66"/>
                  </a:solidFill>
                  <a:latin typeface="Avenir Book" panose="02000503020000020003" pitchFamily="2" charset="0"/>
                </a:endParaRPr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ABA5F6C0-2F25-B265-41C3-7014B9DC4B57}"/>
                  </a:ext>
                </a:extLst>
              </p:cNvPr>
              <p:cNvSpPr txBox="1"/>
              <p:nvPr/>
            </p:nvSpPr>
            <p:spPr>
              <a:xfrm>
                <a:off x="7120063" y="2810671"/>
                <a:ext cx="2243031" cy="5172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300" b="1" dirty="0">
                    <a:solidFill>
                      <a:srgbClr val="1A4E66"/>
                    </a:solidFill>
                    <a:latin typeface="Avenir Book" panose="02000503020000020003" pitchFamily="2" charset="0"/>
                  </a:rPr>
                  <a:t>30-min </a:t>
                </a:r>
                <a:r>
                  <a:rPr lang="en-US" sz="1300" b="1" i="1" dirty="0">
                    <a:solidFill>
                      <a:srgbClr val="1A4E66"/>
                    </a:solidFill>
                    <a:latin typeface="Avenir Book" panose="02000503020000020003" pitchFamily="2" charset="0"/>
                  </a:rPr>
                  <a:t>prescribed </a:t>
                </a:r>
                <a:r>
                  <a:rPr lang="en-US" sz="1300" b="1" dirty="0">
                    <a:solidFill>
                      <a:srgbClr val="1A4E66"/>
                    </a:solidFill>
                    <a:latin typeface="Avenir Book" panose="02000503020000020003" pitchFamily="2" charset="0"/>
                  </a:rPr>
                  <a:t>exercise</a:t>
                </a:r>
              </a:p>
            </p:txBody>
          </p: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2A25CDEC-893C-B905-8242-D8D0417DCB6B}"/>
                </a:ext>
              </a:extLst>
            </p:cNvPr>
            <p:cNvGrpSpPr/>
            <p:nvPr/>
          </p:nvGrpSpPr>
          <p:grpSpPr>
            <a:xfrm>
              <a:off x="339017" y="1631846"/>
              <a:ext cx="1624690" cy="1280655"/>
              <a:chOff x="4622731" y="2527241"/>
              <a:chExt cx="1572490" cy="1449354"/>
            </a:xfrm>
          </p:grpSpPr>
          <p:sp>
            <p:nvSpPr>
              <p:cNvPr id="60" name="Rounded Rectangle 59">
                <a:extLst>
                  <a:ext uri="{FF2B5EF4-FFF2-40B4-BE49-F238E27FC236}">
                    <a16:creationId xmlns:a16="http://schemas.microsoft.com/office/drawing/2014/main" id="{422AAB64-170A-C5DF-BE36-D7529F5B762F}"/>
                  </a:ext>
                </a:extLst>
              </p:cNvPr>
              <p:cNvSpPr/>
              <p:nvPr/>
            </p:nvSpPr>
            <p:spPr>
              <a:xfrm>
                <a:off x="4651604" y="2794126"/>
                <a:ext cx="1543617" cy="1182469"/>
              </a:xfrm>
              <a:prstGeom prst="roundRect">
                <a:avLst/>
              </a:prstGeom>
              <a:noFill/>
              <a:ln>
                <a:solidFill>
                  <a:srgbClr val="1A4E66"/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sz="1300" dirty="0">
                    <a:solidFill>
                      <a:srgbClr val="1A4E66"/>
                    </a:solidFill>
                    <a:latin typeface="Avenir Book" panose="02000503020000020003" pitchFamily="2" charset="0"/>
                  </a:rPr>
                  <a:t>Work for </a:t>
                </a:r>
                <a:r>
                  <a:rPr lang="en-US" sz="1300" b="1" i="1" dirty="0">
                    <a:solidFill>
                      <a:srgbClr val="1A4E66"/>
                    </a:solidFill>
                    <a:latin typeface="Avenir Book" panose="02000503020000020003" pitchFamily="2" charset="0"/>
                  </a:rPr>
                  <a:t>exercise</a:t>
                </a:r>
                <a:r>
                  <a:rPr lang="en-US" sz="1300" dirty="0">
                    <a:solidFill>
                      <a:srgbClr val="1A4E66"/>
                    </a:solidFill>
                    <a:latin typeface="Avenir Book" panose="02000503020000020003" pitchFamily="2" charset="0"/>
                  </a:rPr>
                  <a:t> </a:t>
                </a: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9A95B9F5-CBA9-1A9E-54B2-30904A2101A4}"/>
                  </a:ext>
                </a:extLst>
              </p:cNvPr>
              <p:cNvSpPr txBox="1"/>
              <p:nvPr/>
            </p:nvSpPr>
            <p:spPr>
              <a:xfrm>
                <a:off x="4622731" y="2527241"/>
                <a:ext cx="965344" cy="3309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00" b="1" dirty="0">
                    <a:solidFill>
                      <a:srgbClr val="1A4E66"/>
                    </a:solidFill>
                    <a:latin typeface="Avenir Book" panose="02000503020000020003" pitchFamily="2" charset="0"/>
                  </a:rPr>
                  <a:t>Behavioral</a:t>
                </a:r>
              </a:p>
            </p:txBody>
          </p:sp>
        </p:grp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617B8B92-6F5A-72E3-5707-D9A9868B03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98041" y="2341630"/>
              <a:ext cx="504743" cy="1962"/>
            </a:xfrm>
            <a:prstGeom prst="straightConnector1">
              <a:avLst/>
            </a:prstGeom>
            <a:ln w="38100">
              <a:solidFill>
                <a:srgbClr val="1A4E66"/>
              </a:solidFill>
              <a:prstDash val="dash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93BDC9E6-D345-1C11-C1EA-1905229DC6E3}"/>
                </a:ext>
              </a:extLst>
            </p:cNvPr>
            <p:cNvCxnSpPr>
              <a:cxnSpLocks/>
            </p:cNvCxnSpPr>
            <p:nvPr/>
          </p:nvCxnSpPr>
          <p:spPr>
            <a:xfrm>
              <a:off x="4007885" y="2343680"/>
              <a:ext cx="525525" cy="0"/>
            </a:xfrm>
            <a:prstGeom prst="straightConnector1">
              <a:avLst/>
            </a:prstGeom>
            <a:ln w="38100">
              <a:solidFill>
                <a:srgbClr val="1A4E66"/>
              </a:solidFill>
              <a:prstDash val="dash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68" name="Graphic 67" descr="Test tubes with solid fill">
            <a:extLst>
              <a:ext uri="{FF2B5EF4-FFF2-40B4-BE49-F238E27FC236}">
                <a16:creationId xmlns:a16="http://schemas.microsoft.com/office/drawing/2014/main" id="{469F3130-E2E5-719B-D13D-9D6C5662AB4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745958" y="3811479"/>
            <a:ext cx="478365" cy="478365"/>
          </a:xfrm>
          <a:prstGeom prst="rect">
            <a:avLst/>
          </a:prstGeom>
        </p:spPr>
      </p:pic>
      <p:pic>
        <p:nvPicPr>
          <p:cNvPr id="83" name="Graphic 82" descr="Cycling with solid fill">
            <a:extLst>
              <a:ext uri="{FF2B5EF4-FFF2-40B4-BE49-F238E27FC236}">
                <a16:creationId xmlns:a16="http://schemas.microsoft.com/office/drawing/2014/main" id="{7DD4DB1B-ADE4-A2B6-3129-978BC62814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735557" y="1726736"/>
            <a:ext cx="748727" cy="748727"/>
          </a:xfrm>
          <a:prstGeom prst="rect">
            <a:avLst/>
          </a:prstGeom>
        </p:spPr>
      </p:pic>
      <p:sp>
        <p:nvSpPr>
          <p:cNvPr id="89" name="TextBox 88">
            <a:extLst>
              <a:ext uri="{FF2B5EF4-FFF2-40B4-BE49-F238E27FC236}">
                <a16:creationId xmlns:a16="http://schemas.microsoft.com/office/drawing/2014/main" id="{1C2392A8-8C6B-42F2-2D68-2C4231292A67}"/>
              </a:ext>
            </a:extLst>
          </p:cNvPr>
          <p:cNvSpPr txBox="1"/>
          <p:nvPr/>
        </p:nvSpPr>
        <p:spPr>
          <a:xfrm>
            <a:off x="8456519" y="2519463"/>
            <a:ext cx="1371600" cy="1092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rgbClr val="1A4E66"/>
                </a:solidFill>
                <a:latin typeface="Avenir Book" panose="02000503020000020003" pitchFamily="2" charset="0"/>
              </a:rPr>
              <a:t>HR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rgbClr val="1A4E66"/>
                </a:solidFill>
                <a:latin typeface="Avenir Book" panose="02000503020000020003" pitchFamily="2" charset="0"/>
              </a:rPr>
              <a:t>Distance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rgbClr val="1A4E66"/>
                </a:solidFill>
                <a:latin typeface="Avenir Book" panose="02000503020000020003" pitchFamily="2" charset="0"/>
              </a:rPr>
              <a:t>Exertion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rgbClr val="1A4E66"/>
                </a:solidFill>
                <a:latin typeface="Avenir Book" panose="02000503020000020003" pitchFamily="2" charset="0"/>
              </a:rPr>
              <a:t>Affect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rgbClr val="1A4E66"/>
                </a:solidFill>
                <a:latin typeface="Avenir Book" panose="02000503020000020003" pitchFamily="2" charset="0"/>
              </a:rPr>
              <a:t>Body Image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7BE9BB25-5880-D16B-2FBA-4EDD3A6E6F78}"/>
              </a:ext>
            </a:extLst>
          </p:cNvPr>
          <p:cNvSpPr txBox="1"/>
          <p:nvPr/>
        </p:nvSpPr>
        <p:spPr>
          <a:xfrm>
            <a:off x="2344915" y="2651954"/>
            <a:ext cx="1371600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" indent="-285750"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rgbClr val="1A4E66"/>
                </a:solidFill>
                <a:latin typeface="Avenir Book" panose="02000503020000020003" pitchFamily="2" charset="0"/>
              </a:rPr>
              <a:t>Affect</a:t>
            </a:r>
          </a:p>
          <a:p>
            <a:pPr marL="91440" indent="-285750"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rgbClr val="1A4E66"/>
                </a:solidFill>
                <a:latin typeface="Avenir Book" panose="02000503020000020003" pitchFamily="2" charset="0"/>
              </a:rPr>
              <a:t>Body Image</a:t>
            </a:r>
          </a:p>
        </p:txBody>
      </p:sp>
      <p:sp>
        <p:nvSpPr>
          <p:cNvPr id="102" name="Rounded Rectangle 101">
            <a:extLst>
              <a:ext uri="{FF2B5EF4-FFF2-40B4-BE49-F238E27FC236}">
                <a16:creationId xmlns:a16="http://schemas.microsoft.com/office/drawing/2014/main" id="{14DBA540-08DC-03B9-928D-01240ED0346C}"/>
              </a:ext>
            </a:extLst>
          </p:cNvPr>
          <p:cNvSpPr/>
          <p:nvPr/>
        </p:nvSpPr>
        <p:spPr>
          <a:xfrm>
            <a:off x="154114" y="5367928"/>
            <a:ext cx="1532012" cy="363220"/>
          </a:xfrm>
          <a:prstGeom prst="roundRect">
            <a:avLst/>
          </a:prstGeom>
          <a:noFill/>
          <a:ln>
            <a:solidFill>
              <a:srgbClr val="C2B824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sz="1200" dirty="0">
                <a:solidFill>
                  <a:srgbClr val="1A4E66"/>
                </a:solidFill>
                <a:latin typeface="Avenir Book" panose="02000503020000020003" pitchFamily="2" charset="0"/>
              </a:rPr>
              <a:t>Affect, Body Image</a:t>
            </a:r>
          </a:p>
        </p:txBody>
      </p:sp>
      <p:sp>
        <p:nvSpPr>
          <p:cNvPr id="103" name="Rounded Rectangle 102">
            <a:extLst>
              <a:ext uri="{FF2B5EF4-FFF2-40B4-BE49-F238E27FC236}">
                <a16:creationId xmlns:a16="http://schemas.microsoft.com/office/drawing/2014/main" id="{9737E1A4-53F6-E2B9-05C3-1009C89A66BE}"/>
              </a:ext>
            </a:extLst>
          </p:cNvPr>
          <p:cNvSpPr/>
          <p:nvPr/>
        </p:nvSpPr>
        <p:spPr>
          <a:xfrm>
            <a:off x="6142254" y="5682131"/>
            <a:ext cx="1624098" cy="363220"/>
          </a:xfrm>
          <a:prstGeom prst="roundRect">
            <a:avLst/>
          </a:prstGeom>
          <a:noFill/>
          <a:ln>
            <a:solidFill>
              <a:srgbClr val="C2B824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sz="1200" dirty="0">
                <a:solidFill>
                  <a:srgbClr val="1A4E66"/>
                </a:solidFill>
                <a:latin typeface="Avenir Book" panose="02000503020000020003" pitchFamily="2" charset="0"/>
              </a:rPr>
              <a:t>Affect, Body Image</a:t>
            </a:r>
          </a:p>
        </p:txBody>
      </p:sp>
      <p:pic>
        <p:nvPicPr>
          <p:cNvPr id="104" name="Picture 103" descr="A hand holding an apple&#10;&#10;Description automatically generated">
            <a:extLst>
              <a:ext uri="{FF2B5EF4-FFF2-40B4-BE49-F238E27FC236}">
                <a16:creationId xmlns:a16="http://schemas.microsoft.com/office/drawing/2014/main" id="{0E0AAA40-78AD-F8A7-731E-2B2B69178B9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697573" y="5837599"/>
            <a:ext cx="1754481" cy="1020401"/>
          </a:xfrm>
          <a:prstGeom prst="rect">
            <a:avLst/>
          </a:prstGeom>
        </p:spPr>
      </p:pic>
      <p:grpSp>
        <p:nvGrpSpPr>
          <p:cNvPr id="105" name="Group 104">
            <a:extLst>
              <a:ext uri="{FF2B5EF4-FFF2-40B4-BE49-F238E27FC236}">
                <a16:creationId xmlns:a16="http://schemas.microsoft.com/office/drawing/2014/main" id="{90684924-046A-BD8D-B7A5-AC8E698AEC73}"/>
              </a:ext>
            </a:extLst>
          </p:cNvPr>
          <p:cNvGrpSpPr/>
          <p:nvPr/>
        </p:nvGrpSpPr>
        <p:grpSpPr>
          <a:xfrm>
            <a:off x="10461918" y="1573218"/>
            <a:ext cx="1375872" cy="1472456"/>
            <a:chOff x="4199007" y="2100323"/>
            <a:chExt cx="1375872" cy="1472456"/>
          </a:xfrm>
        </p:grpSpPr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306C2798-1E58-24F5-4E53-112B81311BDE}"/>
                </a:ext>
              </a:extLst>
            </p:cNvPr>
            <p:cNvGrpSpPr/>
            <p:nvPr/>
          </p:nvGrpSpPr>
          <p:grpSpPr>
            <a:xfrm>
              <a:off x="4213646" y="2408373"/>
              <a:ext cx="1361233" cy="1164406"/>
              <a:chOff x="4213646" y="2408373"/>
              <a:chExt cx="1361233" cy="1164406"/>
            </a:xfrm>
          </p:grpSpPr>
          <p:sp>
            <p:nvSpPr>
              <p:cNvPr id="123" name="Rounded Rectangle 122">
                <a:extLst>
                  <a:ext uri="{FF2B5EF4-FFF2-40B4-BE49-F238E27FC236}">
                    <a16:creationId xmlns:a16="http://schemas.microsoft.com/office/drawing/2014/main" id="{F23BF83E-31D0-5F7A-AA6A-29A47ABB1F26}"/>
                  </a:ext>
                </a:extLst>
              </p:cNvPr>
              <p:cNvSpPr/>
              <p:nvPr/>
            </p:nvSpPr>
            <p:spPr>
              <a:xfrm>
                <a:off x="4213646" y="2408373"/>
                <a:ext cx="1361233" cy="1164406"/>
              </a:xfrm>
              <a:prstGeom prst="roundRect">
                <a:avLst/>
              </a:prstGeom>
              <a:noFill/>
              <a:ln>
                <a:solidFill>
                  <a:srgbClr val="1A4E66"/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r>
                  <a:rPr lang="en-US" sz="1200" dirty="0">
                    <a:solidFill>
                      <a:srgbClr val="1A4E66"/>
                    </a:solidFill>
                    <a:latin typeface="Avenir Book" panose="02000503020000020003" pitchFamily="2" charset="0"/>
                  </a:rPr>
                  <a:t>DA, </a:t>
                </a:r>
                <a:r>
                  <a:rPr lang="en-US" sz="1200" dirty="0" err="1">
                    <a:solidFill>
                      <a:srgbClr val="1A4E66"/>
                    </a:solidFill>
                    <a:latin typeface="Avenir Book" panose="02000503020000020003" pitchFamily="2" charset="0"/>
                  </a:rPr>
                  <a:t>eCB</a:t>
                </a:r>
                <a:r>
                  <a:rPr lang="en-US" sz="1200" dirty="0">
                    <a:solidFill>
                      <a:srgbClr val="1A4E66"/>
                    </a:solidFill>
                    <a:latin typeface="Avenir Book" panose="02000503020000020003" pitchFamily="2" charset="0"/>
                  </a:rPr>
                  <a:t>, 5-HT, leptin, cortisol</a:t>
                </a:r>
              </a:p>
            </p:txBody>
          </p:sp>
          <p:pic>
            <p:nvPicPr>
              <p:cNvPr id="159" name="Graphic 158" descr="Test tubes with solid fill">
                <a:extLst>
                  <a:ext uri="{FF2B5EF4-FFF2-40B4-BE49-F238E27FC236}">
                    <a16:creationId xmlns:a16="http://schemas.microsoft.com/office/drawing/2014/main" id="{878F742D-DC15-A7AE-27EB-2E2ABB5C46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4540990" y="2880253"/>
                <a:ext cx="610146" cy="610146"/>
              </a:xfrm>
              <a:prstGeom prst="rect">
                <a:avLst/>
              </a:prstGeom>
            </p:spPr>
          </p:pic>
        </p:grp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DA9F6BA9-FCEC-136F-33E7-D88AFE0113E8}"/>
                </a:ext>
              </a:extLst>
            </p:cNvPr>
            <p:cNvSpPr txBox="1"/>
            <p:nvPr/>
          </p:nvSpPr>
          <p:spPr>
            <a:xfrm>
              <a:off x="4199007" y="2100323"/>
              <a:ext cx="973343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>
                  <a:solidFill>
                    <a:srgbClr val="1A4E66"/>
                  </a:solidFill>
                  <a:latin typeface="Avenir Book" panose="02000503020000020003" pitchFamily="2" charset="0"/>
                </a:rPr>
                <a:t>Biomarker</a:t>
              </a:r>
            </a:p>
          </p:txBody>
        </p:sp>
      </p:grpSp>
      <p:sp>
        <p:nvSpPr>
          <p:cNvPr id="160" name="Rounded Rectangle 159">
            <a:extLst>
              <a:ext uri="{FF2B5EF4-FFF2-40B4-BE49-F238E27FC236}">
                <a16:creationId xmlns:a16="http://schemas.microsoft.com/office/drawing/2014/main" id="{53EF6142-84AA-8278-02B5-2841FE676E3E}"/>
              </a:ext>
            </a:extLst>
          </p:cNvPr>
          <p:cNvSpPr/>
          <p:nvPr/>
        </p:nvSpPr>
        <p:spPr>
          <a:xfrm>
            <a:off x="3186347" y="4687604"/>
            <a:ext cx="947695" cy="680324"/>
          </a:xfrm>
          <a:prstGeom prst="roundRect">
            <a:avLst/>
          </a:prstGeom>
          <a:noFill/>
          <a:ln>
            <a:solidFill>
              <a:srgbClr val="C2B824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sz="1200" dirty="0">
                <a:solidFill>
                  <a:srgbClr val="1A4E66"/>
                </a:solidFill>
                <a:latin typeface="Avenir Book" panose="02000503020000020003" pitchFamily="2" charset="0"/>
              </a:rPr>
              <a:t>Affect, Body Image</a:t>
            </a:r>
          </a:p>
        </p:txBody>
      </p:sp>
      <p:sp>
        <p:nvSpPr>
          <p:cNvPr id="169" name="Rounded Rectangle 168">
            <a:extLst>
              <a:ext uri="{FF2B5EF4-FFF2-40B4-BE49-F238E27FC236}">
                <a16:creationId xmlns:a16="http://schemas.microsoft.com/office/drawing/2014/main" id="{B448C478-3466-144F-B5BD-B4688A137029}"/>
              </a:ext>
            </a:extLst>
          </p:cNvPr>
          <p:cNvSpPr/>
          <p:nvPr/>
        </p:nvSpPr>
        <p:spPr>
          <a:xfrm>
            <a:off x="9208934" y="4950847"/>
            <a:ext cx="802137" cy="633978"/>
          </a:xfrm>
          <a:prstGeom prst="roundRect">
            <a:avLst/>
          </a:prstGeom>
          <a:noFill/>
          <a:ln>
            <a:solidFill>
              <a:srgbClr val="C2B824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sz="1200" dirty="0">
                <a:solidFill>
                  <a:srgbClr val="1A4E66"/>
                </a:solidFill>
                <a:latin typeface="Avenir Book" panose="02000503020000020003" pitchFamily="2" charset="0"/>
              </a:rPr>
              <a:t>Affect, Body Image</a:t>
            </a:r>
          </a:p>
        </p:txBody>
      </p:sp>
    </p:spTree>
    <p:extLst>
      <p:ext uri="{BB962C8B-B14F-4D97-AF65-F5344CB8AC3E}">
        <p14:creationId xmlns:p14="http://schemas.microsoft.com/office/powerpoint/2010/main" val="766018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1" grpId="0"/>
      <p:bldP spid="121" grpId="0"/>
      <p:bldP spid="12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A6025-F663-CFF0-8C79-B56934678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1A4E66"/>
                </a:solidFill>
                <a:latin typeface="Avenir Book" panose="02000503020000020003" pitchFamily="2" charset="0"/>
              </a:rPr>
              <a:t>Pilot Participants (through 8/31/2023)</a:t>
            </a:r>
          </a:p>
        </p:txBody>
      </p:sp>
      <p:pic>
        <p:nvPicPr>
          <p:cNvPr id="4" name="Picture 3" descr="A hand holding an apple&#10;&#10;Description automatically generated">
            <a:extLst>
              <a:ext uri="{FF2B5EF4-FFF2-40B4-BE49-F238E27FC236}">
                <a16:creationId xmlns:a16="http://schemas.microsoft.com/office/drawing/2014/main" id="{DB20A1A1-1220-7059-FFF1-568FA0AE7E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7573" y="5837599"/>
            <a:ext cx="1754481" cy="1020401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285C4EF8-4F6C-FBA6-076C-9D8BB243F5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7111" y="1417320"/>
            <a:ext cx="9022080" cy="5074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647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10580</TotalTime>
  <Words>716</Words>
  <Application>Microsoft Macintosh PowerPoint</Application>
  <PresentationFormat>Widescreen</PresentationFormat>
  <Paragraphs>112</Paragraphs>
  <Slides>26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Arial</vt:lpstr>
      <vt:lpstr>Avenir Book</vt:lpstr>
      <vt:lpstr>Baloo Bhaijaan</vt:lpstr>
      <vt:lpstr>Calibri</vt:lpstr>
      <vt:lpstr>Calibri Light</vt:lpstr>
      <vt:lpstr>Office Theme</vt:lpstr>
      <vt:lpstr>Understanding acute exercise response among girls and young women with and without eating disorders  </vt:lpstr>
      <vt:lpstr>Objectives</vt:lpstr>
      <vt:lpstr>PowerPoint Presentation</vt:lpstr>
      <vt:lpstr>PowerPoint Presentation</vt:lpstr>
      <vt:lpstr>Background</vt:lpstr>
      <vt:lpstr>Why Study In-Vivo Exercise?</vt:lpstr>
      <vt:lpstr>PowerPoint Presentation</vt:lpstr>
      <vt:lpstr>Study Procedures</vt:lpstr>
      <vt:lpstr>Pilot Participants (through 8/31/2023)</vt:lpstr>
      <vt:lpstr>Feasibility Summary</vt:lpstr>
      <vt:lpstr>Pilot Participant Demographics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0 vs 30 min Exercise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Takeaways</vt:lpstr>
      <vt:lpstr>Future Work</vt:lpstr>
      <vt:lpstr>Many Thanks!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KATHERINE SCHAUMBERG</dc:creator>
  <cp:lastModifiedBy>KATHERINE SCHAUMBERG</cp:lastModifiedBy>
  <cp:revision>31</cp:revision>
  <dcterms:created xsi:type="dcterms:W3CDTF">2023-08-22T00:27:45Z</dcterms:created>
  <dcterms:modified xsi:type="dcterms:W3CDTF">2023-09-07T04:09:35Z</dcterms:modified>
</cp:coreProperties>
</file>